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2"/>
  </p:notesMasterIdLst>
  <p:handoutMasterIdLst>
    <p:handoutMasterId r:id="rId33"/>
  </p:handoutMasterIdLst>
  <p:sldIdLst>
    <p:sldId id="256" r:id="rId2"/>
    <p:sldId id="331" r:id="rId3"/>
    <p:sldId id="312" r:id="rId4"/>
    <p:sldId id="313" r:id="rId5"/>
    <p:sldId id="259" r:id="rId6"/>
    <p:sldId id="261" r:id="rId7"/>
    <p:sldId id="341" r:id="rId8"/>
    <p:sldId id="333" r:id="rId9"/>
    <p:sldId id="268" r:id="rId10"/>
    <p:sldId id="342" r:id="rId11"/>
    <p:sldId id="314" r:id="rId12"/>
    <p:sldId id="337" r:id="rId13"/>
    <p:sldId id="339" r:id="rId14"/>
    <p:sldId id="262" r:id="rId15"/>
    <p:sldId id="265" r:id="rId16"/>
    <p:sldId id="278" r:id="rId17"/>
    <p:sldId id="264" r:id="rId18"/>
    <p:sldId id="266" r:id="rId19"/>
    <p:sldId id="267" r:id="rId20"/>
    <p:sldId id="260" r:id="rId21"/>
    <p:sldId id="335" r:id="rId22"/>
    <p:sldId id="273" r:id="rId23"/>
    <p:sldId id="269" r:id="rId24"/>
    <p:sldId id="293" r:id="rId25"/>
    <p:sldId id="271" r:id="rId26"/>
    <p:sldId id="295" r:id="rId27"/>
    <p:sldId id="277" r:id="rId28"/>
    <p:sldId id="336" r:id="rId29"/>
    <p:sldId id="340" r:id="rId30"/>
    <p:sldId id="332"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545"/>
    <a:srgbClr val="FE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761" autoAdjust="0"/>
  </p:normalViewPr>
  <p:slideViewPr>
    <p:cSldViewPr>
      <p:cViewPr varScale="1">
        <p:scale>
          <a:sx n="128" d="100"/>
          <a:sy n="128" d="100"/>
        </p:scale>
        <p:origin x="496" y="176"/>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C8DDAC50-F5EF-428D-9B52-B0EE56331FDE}" type="datetimeFigureOut">
              <a:rPr lang="en-US" smtClean="0"/>
              <a:t>1/18/21</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FC4C9768-0280-47BE-8C75-3B53548A4AD6}" type="slidenum">
              <a:rPr lang="en-US" smtClean="0"/>
              <a:t>‹#›</a:t>
            </a:fld>
            <a:endParaRPr lang="en-US" dirty="0"/>
          </a:p>
        </p:txBody>
      </p:sp>
    </p:spTree>
    <p:extLst>
      <p:ext uri="{BB962C8B-B14F-4D97-AF65-F5344CB8AC3E}">
        <p14:creationId xmlns:p14="http://schemas.microsoft.com/office/powerpoint/2010/main" val="806331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0D672CA6-D280-4084-90D9-651250E32489}" type="datetimeFigureOut">
              <a:rPr lang="en-US" smtClean="0"/>
              <a:t>1/18/21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8F6B5DA-08C7-4CCE-8FDF-212CC53A6EFE}" type="slidenum">
              <a:rPr lang="en-US" smtClean="0"/>
              <a:t>‹#›</a:t>
            </a:fld>
            <a:endParaRPr lang="en-US" dirty="0"/>
          </a:p>
        </p:txBody>
      </p:sp>
    </p:spTree>
    <p:extLst>
      <p:ext uri="{BB962C8B-B14F-4D97-AF65-F5344CB8AC3E}">
        <p14:creationId xmlns:p14="http://schemas.microsoft.com/office/powerpoint/2010/main" val="2824608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astcase.com/whatisfastcase/coverag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or afternoon, everyone.  Welcome to the Introduction to Fastcase 7 webinar.  Today’s webinar will give you a brief introduction to Fastcase 7, Fastcase’s new, innovative and powerful user interface which is available now.  </a:t>
            </a:r>
          </a:p>
          <a:p>
            <a:endParaRPr lang="en-US" dirty="0"/>
          </a:p>
          <a:p>
            <a:r>
              <a:rPr lang="en-US" dirty="0"/>
              <a:t>Just some housekeeping before we begin – you may note that your screen may be showing that you are muted.  This is intentional; the way the webinar is set up, all of you can hear me talk but I can’t hear what you’re saying.  You should see a question box on your screen.  You can use this to type in questions to me, and I will address what questions I can given time constraints.  </a:t>
            </a:r>
          </a:p>
          <a:p>
            <a:endParaRPr lang="en-US" dirty="0"/>
          </a:p>
          <a:p>
            <a:r>
              <a:rPr lang="en-US" dirty="0"/>
              <a:t>If you’ve ever attended a Fastcase webinar before, you should know that this webinar is not approved for CLE credit, so you cannot use this training to satisfy those requirements for your bar association.  Also, while our webinars usually last for an hour, this one will be half an hour.  </a:t>
            </a:r>
          </a:p>
          <a:p>
            <a:endParaRPr lang="en-US" dirty="0"/>
          </a:p>
          <a:p>
            <a:r>
              <a:rPr lang="en-US" dirty="0"/>
              <a:t>If this is your first webinar with us, let me tell you a bit about Fastcase.  As you can see, our slogan is “smarter legal research.”  Our goal is to design legal research products that are not only easier to use and more powerful, but also more efficient, allowing us to provide these services to you affordably.  Fastcase is a small, but growing business.  We’re about 25 employees.  I’m sitting in our Washington DC office, and I can see everyone – form my team to our developers, our content managers, and our executives.  It’s a great place to work, with a great culture, and a great vision for the future of legal research and legal technology.  Please feel free to follow us on social media if you’re interested in the company and announcements like new features and events like this one.  </a:t>
            </a:r>
          </a:p>
          <a:p>
            <a:endParaRPr lang="en-US" dirty="0"/>
          </a:p>
          <a:p>
            <a:r>
              <a:rPr lang="en-US" dirty="0"/>
              <a:t>I am a reference attorney here at Fastcase.  It’s my job to take questions from our customers – how best to use our software, how best to tackle a certain research question.  We pride ourselves on our customer service, which is available by phone, email and live chat 5 days a week.</a:t>
            </a:r>
          </a:p>
          <a:p>
            <a:endParaRPr lang="en-US" dirty="0"/>
          </a:p>
          <a:p>
            <a:r>
              <a:rPr lang="en-US" dirty="0"/>
              <a:t>So, let’s begin.  As I mentioned before, Fastcase 7 is the state-of-the-art new interface that we are developing.  If you’ve used Fastcase before, you are likely familiar with our Fastcase 6 interface.  This is a more traditional interface that you may be familiar with if you’ve used Westlaw or Lexis as well.  Fastcase 7 is available in parallel to 6; you can run it anytime by clicking on the toggle switch at t he top right of any Fastcase window.    </a:t>
            </a:r>
          </a:p>
        </p:txBody>
      </p:sp>
      <p:sp>
        <p:nvSpPr>
          <p:cNvPr id="4" name="Slide Number Placeholder 3"/>
          <p:cNvSpPr>
            <a:spLocks noGrp="1"/>
          </p:cNvSpPr>
          <p:nvPr>
            <p:ph type="sldNum" sz="quarter" idx="10"/>
          </p:nvPr>
        </p:nvSpPr>
        <p:spPr/>
        <p:txBody>
          <a:bodyPr/>
          <a:lstStyle/>
          <a:p>
            <a:fld id="{48F6B5DA-08C7-4CCE-8FDF-212CC53A6EFE}" type="slidenum">
              <a:rPr lang="en-US" smtClean="0"/>
              <a:t>1</a:t>
            </a:fld>
            <a:endParaRPr lang="en-US" dirty="0"/>
          </a:p>
        </p:txBody>
      </p:sp>
    </p:spTree>
    <p:extLst>
      <p:ext uri="{BB962C8B-B14F-4D97-AF65-F5344CB8AC3E}">
        <p14:creationId xmlns:p14="http://schemas.microsoft.com/office/powerpoint/2010/main" val="2614967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Within appears on the left hand side of the results page.  It allows you to narrow down your results with a text filter or narrowing by jurisdiction or libraries.  </a:t>
            </a:r>
          </a:p>
        </p:txBody>
      </p:sp>
      <p:sp>
        <p:nvSpPr>
          <p:cNvPr id="4" name="Slide Number Placeholder 3"/>
          <p:cNvSpPr>
            <a:spLocks noGrp="1"/>
          </p:cNvSpPr>
          <p:nvPr>
            <p:ph type="sldNum" sz="quarter" idx="10"/>
          </p:nvPr>
        </p:nvSpPr>
        <p:spPr/>
        <p:txBody>
          <a:bodyPr/>
          <a:lstStyle/>
          <a:p>
            <a:fld id="{48F6B5DA-08C7-4CCE-8FDF-212CC53A6EFE}" type="slidenum">
              <a:rPr lang="en-US" smtClean="0"/>
              <a:t>15</a:t>
            </a:fld>
            <a:endParaRPr lang="en-US" dirty="0"/>
          </a:p>
        </p:txBody>
      </p:sp>
    </p:spTree>
    <p:extLst>
      <p:ext uri="{BB962C8B-B14F-4D97-AF65-F5344CB8AC3E}">
        <p14:creationId xmlns:p14="http://schemas.microsoft.com/office/powerpoint/2010/main" val="2915329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tag cloud appears a the bottom left of your search results.  This allows you to see words that appear frequently in your search – the bigger the word, the more frequent the appearance.  You can click on that term to further refine your search to capture that term.</a:t>
            </a:r>
          </a:p>
          <a:p>
            <a:endParaRPr lang="en-US" dirty="0"/>
          </a:p>
        </p:txBody>
      </p:sp>
      <p:sp>
        <p:nvSpPr>
          <p:cNvPr id="4" name="Slide Number Placeholder 3"/>
          <p:cNvSpPr>
            <a:spLocks noGrp="1"/>
          </p:cNvSpPr>
          <p:nvPr>
            <p:ph type="sldNum" sz="quarter" idx="10"/>
          </p:nvPr>
        </p:nvSpPr>
        <p:spPr/>
        <p:txBody>
          <a:bodyPr/>
          <a:lstStyle/>
          <a:p>
            <a:fld id="{48F6B5DA-08C7-4CCE-8FDF-212CC53A6EFE}" type="slidenum">
              <a:rPr lang="en-US" smtClean="0"/>
              <a:t>16</a:t>
            </a:fld>
            <a:endParaRPr lang="en-US" dirty="0"/>
          </a:p>
        </p:txBody>
      </p:sp>
    </p:spTree>
    <p:extLst>
      <p:ext uri="{BB962C8B-B14F-4D97-AF65-F5344CB8AC3E}">
        <p14:creationId xmlns:p14="http://schemas.microsoft.com/office/powerpoint/2010/main" val="2848734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timeline is a hallmark feature of Fastcase.  It is a visual representation of the results, and you can see it on  the bottom portion of the results page.  Each bubble is a case in your results, and the size of that bubble is the amount that it’s been cited, allowing you to see which cases are the most authoritative.  If there’s a big case that you really need to be citing – like Miranda or Terry – you’ll see it there.  </a:t>
            </a:r>
          </a:p>
        </p:txBody>
      </p:sp>
      <p:sp>
        <p:nvSpPr>
          <p:cNvPr id="4" name="Slide Number Placeholder 3"/>
          <p:cNvSpPr>
            <a:spLocks noGrp="1"/>
          </p:cNvSpPr>
          <p:nvPr>
            <p:ph type="sldNum" sz="quarter" idx="10"/>
          </p:nvPr>
        </p:nvSpPr>
        <p:spPr/>
        <p:txBody>
          <a:bodyPr/>
          <a:lstStyle/>
          <a:p>
            <a:fld id="{48F6B5DA-08C7-4CCE-8FDF-212CC53A6EFE}" type="slidenum">
              <a:rPr lang="en-US" smtClean="0"/>
              <a:t>17</a:t>
            </a:fld>
            <a:endParaRPr lang="en-US" dirty="0"/>
          </a:p>
        </p:txBody>
      </p:sp>
    </p:spTree>
    <p:extLst>
      <p:ext uri="{BB962C8B-B14F-4D97-AF65-F5344CB8AC3E}">
        <p14:creationId xmlns:p14="http://schemas.microsoft.com/office/powerpoint/2010/main" val="298641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think about Fastcase 7 is that you don’t lose your results.  Once you click on a case, the results remain minimized on the left half of the screen, along with the interactive timeline.  This allows you to stay on top of how the case you’re looking at fits  in with the overall search that you ran.  </a:t>
            </a:r>
          </a:p>
        </p:txBody>
      </p:sp>
      <p:sp>
        <p:nvSpPr>
          <p:cNvPr id="4" name="Slide Number Placeholder 3"/>
          <p:cNvSpPr>
            <a:spLocks noGrp="1"/>
          </p:cNvSpPr>
          <p:nvPr>
            <p:ph type="sldNum" sz="quarter" idx="10"/>
          </p:nvPr>
        </p:nvSpPr>
        <p:spPr/>
        <p:txBody>
          <a:bodyPr/>
          <a:lstStyle/>
          <a:p>
            <a:fld id="{48F6B5DA-08C7-4CCE-8FDF-212CC53A6EFE}" type="slidenum">
              <a:rPr lang="en-US" smtClean="0"/>
              <a:t>18</a:t>
            </a:fld>
            <a:endParaRPr lang="en-US" dirty="0"/>
          </a:p>
        </p:txBody>
      </p:sp>
    </p:spTree>
    <p:extLst>
      <p:ext uri="{BB962C8B-B14F-4D97-AF65-F5344CB8AC3E}">
        <p14:creationId xmlns:p14="http://schemas.microsoft.com/office/powerpoint/2010/main" val="1902001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Fastcase allows you to print, send and download cases without limitation.  We’ve got Adobe PDF or Microsoft Word formats available, as well as dual or single column formats available.  You can print a case by opening it, clicking on the folder icon in the top right corner of the case view, and clicking on print. </a:t>
            </a:r>
          </a:p>
        </p:txBody>
      </p:sp>
      <p:sp>
        <p:nvSpPr>
          <p:cNvPr id="4" name="Slide Number Placeholder 3"/>
          <p:cNvSpPr>
            <a:spLocks noGrp="1"/>
          </p:cNvSpPr>
          <p:nvPr>
            <p:ph type="sldNum" sz="quarter" idx="10"/>
          </p:nvPr>
        </p:nvSpPr>
        <p:spPr/>
        <p:txBody>
          <a:bodyPr/>
          <a:lstStyle/>
          <a:p>
            <a:fld id="{48F6B5DA-08C7-4CCE-8FDF-212CC53A6EFE}" type="slidenum">
              <a:rPr lang="en-US" smtClean="0"/>
              <a:t>19</a:t>
            </a:fld>
            <a:endParaRPr lang="en-US" dirty="0"/>
          </a:p>
        </p:txBody>
      </p:sp>
    </p:spTree>
    <p:extLst>
      <p:ext uri="{BB962C8B-B14F-4D97-AF65-F5344CB8AC3E}">
        <p14:creationId xmlns:p14="http://schemas.microsoft.com/office/powerpoint/2010/main" val="1574355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Alerts – alerts a great feature for those of you trying to keep an eye on a certain field of law.  If you run a search, or open up a case, you may set an alert on that item which will automatically send you an email if that case is cited, or if new cases appear with that search query.</a:t>
            </a:r>
          </a:p>
          <a:p>
            <a:endParaRPr lang="en-US" dirty="0"/>
          </a:p>
          <a:p>
            <a:r>
              <a:rPr lang="en-US" dirty="0"/>
              <a:t>The print queue – this is a great way to set up multiple documents to print.  If you run a search, you can add, say, a dozen of the cases that you like to your print queue, and then use this feature to print them all at once.  It’s just one of the many features at Fastcase designed to save you time and money.  </a:t>
            </a:r>
          </a:p>
        </p:txBody>
      </p:sp>
      <p:sp>
        <p:nvSpPr>
          <p:cNvPr id="4" name="Slide Number Placeholder 3"/>
          <p:cNvSpPr>
            <a:spLocks noGrp="1"/>
          </p:cNvSpPr>
          <p:nvPr>
            <p:ph type="sldNum" sz="quarter" idx="10"/>
          </p:nvPr>
        </p:nvSpPr>
        <p:spPr/>
        <p:txBody>
          <a:bodyPr/>
          <a:lstStyle/>
          <a:p>
            <a:fld id="{48F6B5DA-08C7-4CCE-8FDF-212CC53A6EFE}" type="slidenum">
              <a:rPr lang="en-US" smtClean="0"/>
              <a:t>20</a:t>
            </a:fld>
            <a:endParaRPr lang="en-US" dirty="0"/>
          </a:p>
        </p:txBody>
      </p:sp>
    </p:spTree>
    <p:extLst>
      <p:ext uri="{BB962C8B-B14F-4D97-AF65-F5344CB8AC3E}">
        <p14:creationId xmlns:p14="http://schemas.microsoft.com/office/powerpoint/2010/main" val="3114849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6B5DA-08C7-4CCE-8FDF-212CC53A6EFE}" type="slidenum">
              <a:rPr lang="en-US" smtClean="0"/>
              <a:t>22</a:t>
            </a:fld>
            <a:endParaRPr lang="en-US" dirty="0"/>
          </a:p>
        </p:txBody>
      </p:sp>
    </p:spTree>
    <p:extLst>
      <p:ext uri="{BB962C8B-B14F-4D97-AF65-F5344CB8AC3E}">
        <p14:creationId xmlns:p14="http://schemas.microsoft.com/office/powerpoint/2010/main" val="1280635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6B5DA-08C7-4CCE-8FDF-212CC53A6EFE}" type="slidenum">
              <a:rPr lang="en-US" smtClean="0"/>
              <a:t>23</a:t>
            </a:fld>
            <a:endParaRPr lang="en-US" dirty="0"/>
          </a:p>
        </p:txBody>
      </p:sp>
    </p:spTree>
    <p:extLst>
      <p:ext uri="{BB962C8B-B14F-4D97-AF65-F5344CB8AC3E}">
        <p14:creationId xmlns:p14="http://schemas.microsoft.com/office/powerpoint/2010/main" val="417274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6B5DA-08C7-4CCE-8FDF-212CC53A6EFE}" type="slidenum">
              <a:rPr lang="en-US" smtClean="0"/>
              <a:t>24</a:t>
            </a:fld>
            <a:endParaRPr lang="en-US" dirty="0"/>
          </a:p>
        </p:txBody>
      </p:sp>
    </p:spTree>
    <p:extLst>
      <p:ext uri="{BB962C8B-B14F-4D97-AF65-F5344CB8AC3E}">
        <p14:creationId xmlns:p14="http://schemas.microsoft.com/office/powerpoint/2010/main" val="4020280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sz="1300" dirty="0">
              <a:solidFill>
                <a:schemeClr val="bg1"/>
              </a:solidFill>
            </a:endParaRPr>
          </a:p>
        </p:txBody>
      </p:sp>
      <p:sp>
        <p:nvSpPr>
          <p:cNvPr id="4" name="Slide Number Placeholder 3"/>
          <p:cNvSpPr>
            <a:spLocks noGrp="1"/>
          </p:cNvSpPr>
          <p:nvPr>
            <p:ph type="sldNum" sz="quarter" idx="10"/>
          </p:nvPr>
        </p:nvSpPr>
        <p:spPr/>
        <p:txBody>
          <a:bodyPr/>
          <a:lstStyle/>
          <a:p>
            <a:fld id="{FC380A45-68F9-45EC-ACC1-8C16FAF85555}" type="slidenum">
              <a:rPr lang="en-US" smtClean="0"/>
              <a:t>26</a:t>
            </a:fld>
            <a:endParaRPr lang="en-US" dirty="0"/>
          </a:p>
        </p:txBody>
      </p:sp>
    </p:spTree>
    <p:extLst>
      <p:ext uri="{BB962C8B-B14F-4D97-AF65-F5344CB8AC3E}">
        <p14:creationId xmlns:p14="http://schemas.microsoft.com/office/powerpoint/2010/main" val="913764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enter Fastcase 7, let’s quickly talk about the login process.  This is quite straightforward.  Any internet user will be familiar with entering in usernames and passwords.  </a:t>
            </a:r>
          </a:p>
          <a:p>
            <a:endParaRPr lang="en-US" dirty="0"/>
          </a:p>
          <a:p>
            <a:r>
              <a:rPr lang="en-US" dirty="0"/>
              <a:t>A unique part about Fastcase is that 29 state bar associations provide Fastcase as a free user benefit.  It’s important to note that those users log in a little differently.  For those users, there should be a link on your bar association’s website that will take you to Fastcase.  From this login screen, there’s also a link below the login boxes on the Fastcase login screen.  Bar association members log in with their bar association, not with Fastcase.</a:t>
            </a:r>
          </a:p>
          <a:p>
            <a:endParaRPr lang="en-US" dirty="0"/>
          </a:p>
        </p:txBody>
      </p:sp>
      <p:sp>
        <p:nvSpPr>
          <p:cNvPr id="4" name="Slide Number Placeholder 3"/>
          <p:cNvSpPr>
            <a:spLocks noGrp="1"/>
          </p:cNvSpPr>
          <p:nvPr>
            <p:ph type="sldNum" sz="quarter" idx="10"/>
          </p:nvPr>
        </p:nvSpPr>
        <p:spPr/>
        <p:txBody>
          <a:bodyPr/>
          <a:lstStyle/>
          <a:p>
            <a:fld id="{48F6B5DA-08C7-4CCE-8FDF-212CC53A6EFE}" type="slidenum">
              <a:rPr lang="en-US" smtClean="0"/>
              <a:t>2</a:t>
            </a:fld>
            <a:endParaRPr lang="en-US" dirty="0"/>
          </a:p>
        </p:txBody>
      </p:sp>
    </p:spTree>
    <p:extLst>
      <p:ext uri="{BB962C8B-B14F-4D97-AF65-F5344CB8AC3E}">
        <p14:creationId xmlns:p14="http://schemas.microsoft.com/office/powerpoint/2010/main" val="336078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6B5DA-08C7-4CCE-8FDF-212CC53A6EFE}" type="slidenum">
              <a:rPr lang="en-US" smtClean="0"/>
              <a:t>27</a:t>
            </a:fld>
            <a:endParaRPr lang="en-US" dirty="0"/>
          </a:p>
        </p:txBody>
      </p:sp>
    </p:spTree>
    <p:extLst>
      <p:ext uri="{BB962C8B-B14F-4D97-AF65-F5344CB8AC3E}">
        <p14:creationId xmlns:p14="http://schemas.microsoft.com/office/powerpoint/2010/main" val="3803894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FC380A45-68F9-45EC-ACC1-8C16FAF85555}" type="slidenum">
              <a:rPr lang="en-US" smtClean="0"/>
              <a:t>30</a:t>
            </a:fld>
            <a:endParaRPr lang="en-US" dirty="0"/>
          </a:p>
        </p:txBody>
      </p:sp>
    </p:spTree>
    <p:extLst>
      <p:ext uri="{BB962C8B-B14F-4D97-AF65-F5344CB8AC3E}">
        <p14:creationId xmlns:p14="http://schemas.microsoft.com/office/powerpoint/2010/main" val="27253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ct val="0"/>
              </a:spcBef>
            </a:pPr>
            <a:r>
              <a:rPr lang="en-US" sz="1400" dirty="0"/>
              <a:t>Fastcase is for the most part a primary law database. What I mean by primary law is the law itself, what you can cite as “the” law.  That would be things like cases, statutes, regulations, court rules, and constitutions.</a:t>
            </a:r>
          </a:p>
          <a:p>
            <a:pPr marL="0" lvl="1">
              <a:spcBef>
                <a:spcPct val="0"/>
              </a:spcBef>
            </a:pPr>
            <a:endParaRPr lang="en-US" sz="1400" dirty="0"/>
          </a:p>
          <a:p>
            <a:pPr marL="0" lvl="1">
              <a:spcBef>
                <a:spcPct val="0"/>
              </a:spcBef>
            </a:pPr>
            <a:r>
              <a:rPr lang="en-US" sz="1400" dirty="0"/>
              <a:t>Traditionally we’ve not had any secondary sources — those are sources that are commentary on or about the law but not the law itself. That would be things like law review articles, bar journal articles, A.L.R.s, encyclopedias, Am. Jur., treatises, etc.  Secondary sources are very helpful to understanding to law but aren’t the actual law. </a:t>
            </a:r>
          </a:p>
          <a:p>
            <a:pPr marL="0" lvl="1">
              <a:spcBef>
                <a:spcPct val="0"/>
              </a:spcBef>
            </a:pPr>
            <a:endParaRPr lang="en-US" sz="1400" dirty="0"/>
          </a:p>
          <a:p>
            <a:pPr marL="0" lvl="1">
              <a:spcBef>
                <a:spcPct val="0"/>
              </a:spcBef>
            </a:pPr>
            <a:r>
              <a:rPr lang="en-US" sz="1400" dirty="0"/>
              <a:t>That all changed last year with our partnership with HeinOnline, where their content is now indexed by and able to be searched and displayed on Fastcase. That’s pretty much every major law review in existence. If you’ve got a Hein account yourself or through a firm or another organization you can pull up the article right in Fastcase. They also have one-day all-you-can-download subscriptions available so if you find something just incredibly apposite on Fastcase you can pay a one-time fee to download it from Hein right then and there.</a:t>
            </a:r>
          </a:p>
          <a:p>
            <a:pPr marL="0" lvl="1">
              <a:spcBef>
                <a:spcPct val="0"/>
              </a:spcBef>
            </a:pPr>
            <a:endParaRPr lang="en-US" sz="1400" dirty="0"/>
          </a:p>
          <a:p>
            <a:pPr marL="0" lvl="1">
              <a:spcBef>
                <a:spcPct val="0"/>
              </a:spcBef>
            </a:pPr>
            <a:r>
              <a:rPr lang="en-US" sz="1400" dirty="0"/>
              <a:t>The other thing I wanted to mention is our scope of coverage page. We have a lot of people call in asking if our database has X case in it and typically this information is available at a quick glance from the scope of coverage page at </a:t>
            </a:r>
            <a:r>
              <a:rPr lang="en-US" sz="1500" dirty="0">
                <a:hlinkClick r:id="rId3"/>
              </a:rPr>
              <a:t>http://www.fastcase.com/whatisfastcase/coverage/</a:t>
            </a:r>
            <a:r>
              <a:rPr lang="en-US" sz="1500" dirty="0"/>
              <a:t>. Expanding the trees here will let you see every database we have and how comprehensive it is.</a:t>
            </a:r>
            <a:endParaRPr lang="en-US" sz="1400" dirty="0"/>
          </a:p>
          <a:p>
            <a:endParaRPr lang="en-US" dirty="0"/>
          </a:p>
        </p:txBody>
      </p:sp>
      <p:sp>
        <p:nvSpPr>
          <p:cNvPr id="4" name="Slide Number Placeholder 3"/>
          <p:cNvSpPr>
            <a:spLocks noGrp="1"/>
          </p:cNvSpPr>
          <p:nvPr>
            <p:ph type="sldNum" sz="quarter" idx="10"/>
          </p:nvPr>
        </p:nvSpPr>
        <p:spPr/>
        <p:txBody>
          <a:bodyPr/>
          <a:lstStyle/>
          <a:p>
            <a:fld id="{FC380A45-68F9-45EC-ACC1-8C16FAF85555}" type="slidenum">
              <a:rPr lang="en-US" smtClean="0"/>
              <a:t>3</a:t>
            </a:fld>
            <a:endParaRPr lang="en-US" dirty="0"/>
          </a:p>
        </p:txBody>
      </p:sp>
    </p:spTree>
    <p:extLst>
      <p:ext uri="{BB962C8B-B14F-4D97-AF65-F5344CB8AC3E}">
        <p14:creationId xmlns:p14="http://schemas.microsoft.com/office/powerpoint/2010/main" val="1130335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Recently, we also began a partnership with LexBlog.  LexBlog is a platform for legal blogging and publication.  All of their posts are now searchable in our database, exclusively in Fastcase 7. It’s a great resource for those who are trying to find expert commentary on certain legal issues.  LexBlog is a part of our database at no additional charge.  </a:t>
            </a:r>
          </a:p>
          <a:p>
            <a:endParaRPr lang="en-US" dirty="0"/>
          </a:p>
        </p:txBody>
      </p:sp>
      <p:sp>
        <p:nvSpPr>
          <p:cNvPr id="4" name="Slide Number Placeholder 3"/>
          <p:cNvSpPr>
            <a:spLocks noGrp="1"/>
          </p:cNvSpPr>
          <p:nvPr>
            <p:ph type="sldNum" sz="quarter" idx="10"/>
          </p:nvPr>
        </p:nvSpPr>
        <p:spPr/>
        <p:txBody>
          <a:bodyPr/>
          <a:lstStyle/>
          <a:p>
            <a:fld id="{48F6B5DA-08C7-4CCE-8FDF-212CC53A6EFE}" type="slidenum">
              <a:rPr lang="en-US" smtClean="0"/>
              <a:t>4</a:t>
            </a:fld>
            <a:endParaRPr lang="en-US" dirty="0"/>
          </a:p>
        </p:txBody>
      </p:sp>
    </p:spTree>
    <p:extLst>
      <p:ext uri="{BB962C8B-B14F-4D97-AF65-F5344CB8AC3E}">
        <p14:creationId xmlns:p14="http://schemas.microsoft.com/office/powerpoint/2010/main" val="346215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our home page for Fastcase 7.  At the top, you’ll see a search bar where you can input any search query you’d like.  Below, you’ll see a number of panels with information that we’ll go over in a turn.  </a:t>
            </a:r>
          </a:p>
        </p:txBody>
      </p:sp>
      <p:sp>
        <p:nvSpPr>
          <p:cNvPr id="4" name="Slide Number Placeholder 3"/>
          <p:cNvSpPr>
            <a:spLocks noGrp="1"/>
          </p:cNvSpPr>
          <p:nvPr>
            <p:ph type="sldNum" sz="quarter" idx="10"/>
          </p:nvPr>
        </p:nvSpPr>
        <p:spPr/>
        <p:txBody>
          <a:bodyPr/>
          <a:lstStyle/>
          <a:p>
            <a:fld id="{48F6B5DA-08C7-4CCE-8FDF-212CC53A6EFE}" type="slidenum">
              <a:rPr lang="en-US" smtClean="0"/>
              <a:t>5</a:t>
            </a:fld>
            <a:endParaRPr lang="en-US" dirty="0"/>
          </a:p>
        </p:txBody>
      </p:sp>
    </p:spTree>
    <p:extLst>
      <p:ext uri="{BB962C8B-B14F-4D97-AF65-F5344CB8AC3E}">
        <p14:creationId xmlns:p14="http://schemas.microsoft.com/office/powerpoint/2010/main" val="2031792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help and support options are displayed as well.  As I mentioned at the top, we pride ourselves on our strong customer service.  We have documentation, tutorial videos, and webinars like this one.  Additionally, there’s a direct link to the live chat system, which can connect you directly to me or another reference attorney.  </a:t>
            </a:r>
          </a:p>
          <a:p>
            <a:endParaRPr lang="en-US" dirty="0"/>
          </a:p>
          <a:p>
            <a:r>
              <a:rPr lang="en-US" dirty="0"/>
              <a:t>Below this, you can see some of your recent searches as well.  </a:t>
            </a:r>
          </a:p>
        </p:txBody>
      </p:sp>
      <p:sp>
        <p:nvSpPr>
          <p:cNvPr id="4" name="Slide Number Placeholder 3"/>
          <p:cNvSpPr>
            <a:spLocks noGrp="1"/>
          </p:cNvSpPr>
          <p:nvPr>
            <p:ph type="sldNum" sz="quarter" idx="10"/>
          </p:nvPr>
        </p:nvSpPr>
        <p:spPr/>
        <p:txBody>
          <a:bodyPr/>
          <a:lstStyle/>
          <a:p>
            <a:fld id="{48F6B5DA-08C7-4CCE-8FDF-212CC53A6EFE}" type="slidenum">
              <a:rPr lang="en-US" smtClean="0"/>
              <a:t>6</a:t>
            </a:fld>
            <a:endParaRPr lang="en-US" dirty="0"/>
          </a:p>
        </p:txBody>
      </p:sp>
    </p:spTree>
    <p:extLst>
      <p:ext uri="{BB962C8B-B14F-4D97-AF65-F5344CB8AC3E}">
        <p14:creationId xmlns:p14="http://schemas.microsoft.com/office/powerpoint/2010/main" val="109887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6B5DA-08C7-4CCE-8FDF-212CC53A6EFE}" type="slidenum">
              <a:rPr lang="en-US" smtClean="0"/>
              <a:t>9</a:t>
            </a:fld>
            <a:endParaRPr lang="en-US" dirty="0"/>
          </a:p>
        </p:txBody>
      </p:sp>
    </p:spTree>
    <p:extLst>
      <p:ext uri="{BB962C8B-B14F-4D97-AF65-F5344CB8AC3E}">
        <p14:creationId xmlns:p14="http://schemas.microsoft.com/office/powerpoint/2010/main" val="509395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Type-ahead is one of our newest features.  It’s a very small thing, but it makes a world of difference.  Like Google, Fastcase will now suggest documents based on what you type as you type.  So, say you’re looking up Marbury v. Madison, our system will suggest the correct case by the time you type “M A R B”.  </a:t>
            </a:r>
          </a:p>
          <a:p>
            <a:endParaRPr lang="en-US" dirty="0"/>
          </a:p>
          <a:p>
            <a:r>
              <a:rPr lang="en-US" dirty="0"/>
              <a:t>Type-ahead is great for quickly looking up cases.  It can suggest the right document based off of only one party name., or a partial citation.  It also works for quickly looking up statutes too.  Bottom line – if you already know what you’re looking for, just start typing it and we’ll do the rest.</a:t>
            </a:r>
          </a:p>
        </p:txBody>
      </p:sp>
      <p:sp>
        <p:nvSpPr>
          <p:cNvPr id="4" name="Slide Number Placeholder 3"/>
          <p:cNvSpPr>
            <a:spLocks noGrp="1"/>
          </p:cNvSpPr>
          <p:nvPr>
            <p:ph type="sldNum" sz="quarter" idx="10"/>
          </p:nvPr>
        </p:nvSpPr>
        <p:spPr/>
        <p:txBody>
          <a:bodyPr/>
          <a:lstStyle/>
          <a:p>
            <a:fld id="{48F6B5DA-08C7-4CCE-8FDF-212CC53A6EFE}" type="slidenum">
              <a:rPr lang="en-US" smtClean="0"/>
              <a:t>11</a:t>
            </a:fld>
            <a:endParaRPr lang="en-US" dirty="0"/>
          </a:p>
        </p:txBody>
      </p:sp>
    </p:spTree>
    <p:extLst>
      <p:ext uri="{BB962C8B-B14F-4D97-AF65-F5344CB8AC3E}">
        <p14:creationId xmlns:p14="http://schemas.microsoft.com/office/powerpoint/2010/main" val="258539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look at what happens after you run a search.  Before that, I’m going to briefly mention that we have other webinars set up to teach you the best way to do the actual searching, including complex Boolean searches.  Also, you can give us a call at anytime for help with this.</a:t>
            </a:r>
          </a:p>
          <a:p>
            <a:endParaRPr lang="en-US" dirty="0"/>
          </a:p>
          <a:p>
            <a:r>
              <a:rPr lang="en-US" dirty="0"/>
              <a:t>But for the purposes of this tutorial, we’re going to focus on how to navigate your results.  We sort search results automatically using our relevance algorithm.  That weights results by the authoritativeness of the document, the amount of times it’s been read, downloaded and emailed, and document length, in addition to the presence of your search terms.  You can, of course, sort by any number of other metrics, including number of times cited within our database as well as decision date. </a:t>
            </a:r>
          </a:p>
          <a:p>
            <a:endParaRPr lang="en-US" dirty="0"/>
          </a:p>
          <a:p>
            <a:r>
              <a:rPr lang="en-US" baseline="0" dirty="0"/>
              <a:t>On the farthest right, there are two columns called Authority Check – These Results and Entire Database. </a:t>
            </a:r>
          </a:p>
          <a:p>
            <a:endParaRPr lang="en-US" baseline="0" dirty="0"/>
          </a:p>
          <a:p>
            <a:r>
              <a:rPr lang="en-US" baseline="0" dirty="0"/>
              <a:t>What this shows it the number of times the case on the left shows up in within cases that have your search terms.  The Entire Database column shows you how many times the case has been cited by any other case in our database, for any purpose.  Therefore, the more times a case has been cited within these results for that phrase, the more likely it is it’s an important or authoritative case for your specific search.  Likewise, the more times it’s been cited overall, the more likely it is a really important case for some legal concept, but not necessarily the one you’re interested in.</a:t>
            </a:r>
          </a:p>
          <a:p>
            <a:endParaRPr lang="en-US" dirty="0"/>
          </a:p>
        </p:txBody>
      </p:sp>
      <p:sp>
        <p:nvSpPr>
          <p:cNvPr id="4" name="Slide Number Placeholder 3"/>
          <p:cNvSpPr>
            <a:spLocks noGrp="1"/>
          </p:cNvSpPr>
          <p:nvPr>
            <p:ph type="sldNum" sz="quarter" idx="10"/>
          </p:nvPr>
        </p:nvSpPr>
        <p:spPr/>
        <p:txBody>
          <a:bodyPr/>
          <a:lstStyle/>
          <a:p>
            <a:fld id="{48F6B5DA-08C7-4CCE-8FDF-212CC53A6EFE}" type="slidenum">
              <a:rPr lang="en-US" smtClean="0"/>
              <a:t>14</a:t>
            </a:fld>
            <a:endParaRPr lang="en-US" dirty="0"/>
          </a:p>
        </p:txBody>
      </p:sp>
    </p:spTree>
    <p:extLst>
      <p:ext uri="{BB962C8B-B14F-4D97-AF65-F5344CB8AC3E}">
        <p14:creationId xmlns:p14="http://schemas.microsoft.com/office/powerpoint/2010/main" val="1564627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Slide">
    <p:bg>
      <p:bgRef idx="1001">
        <a:schemeClr val="bg1"/>
      </p:bgRef>
    </p:bg>
    <p:spTree>
      <p:nvGrpSpPr>
        <p:cNvPr id="1" name=""/>
        <p:cNvGrpSpPr/>
        <p:nvPr/>
      </p:nvGrpSpPr>
      <p:grpSpPr>
        <a:xfrm>
          <a:off x="0" y="0"/>
          <a:ext cx="0" cy="0"/>
          <a:chOff x="0" y="0"/>
          <a:chExt cx="0" cy="0"/>
        </a:xfrm>
      </p:grpSpPr>
      <p:sp>
        <p:nvSpPr>
          <p:cNvPr id="4" name="Round Diagonal Corner Rectangle 3"/>
          <p:cNvSpPr/>
          <p:nvPr userDrawn="1"/>
        </p:nvSpPr>
        <p:spPr>
          <a:xfrm>
            <a:off x="171452" y="244476"/>
            <a:ext cx="8772525" cy="6321425"/>
          </a:xfrm>
          <a:prstGeom prst="round2Diag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333375" y="244476"/>
            <a:ext cx="7724775" cy="2193925"/>
          </a:xfrm>
        </p:spPr>
        <p:txBody>
          <a:bodyPr anchor="b"/>
          <a:lstStyle>
            <a:lvl1pPr>
              <a:defRPr sz="6000">
                <a:solidFill>
                  <a:schemeClr val="bg1"/>
                </a:solidFill>
                <a:latin typeface="Helvetica Neue" panose="02000503000000020004" pitchFamily="2"/>
                <a:ea typeface="Helvetica Neue" panose="02000503000000020004" pitchFamily="2"/>
                <a:cs typeface="Helvetica Neue" panose="02000503000000020004" pitchFamily="2"/>
              </a:defRPr>
            </a:lvl1pPr>
          </a:lstStyle>
          <a:p>
            <a:r>
              <a:rPr lang="en-US" dirty="0"/>
              <a:t>click to edit master title style</a:t>
            </a:r>
          </a:p>
        </p:txBody>
      </p:sp>
      <p:sp>
        <p:nvSpPr>
          <p:cNvPr id="3" name="Text Placeholder 2"/>
          <p:cNvSpPr>
            <a:spLocks noGrp="1"/>
          </p:cNvSpPr>
          <p:nvPr>
            <p:ph type="body" idx="1" hasCustomPrompt="1"/>
          </p:nvPr>
        </p:nvSpPr>
        <p:spPr>
          <a:xfrm>
            <a:off x="333375" y="2386014"/>
            <a:ext cx="7724775" cy="1500187"/>
          </a:xfrm>
        </p:spPr>
        <p:txBody>
          <a:bodyPr/>
          <a:lstStyle>
            <a:lvl1pPr marL="0" indent="0">
              <a:buNone/>
              <a:defRPr sz="2400">
                <a:solidFill>
                  <a:srgbClr val="FE8000"/>
                </a:solidFill>
                <a:latin typeface="Helvetica Neue" panose="02000503000000020004" pitchFamily="2"/>
                <a:ea typeface="Helvetica Neue" panose="02000503000000020004" pitchFamily="2"/>
                <a:cs typeface="Helvetica Neue" panose="02000503000000020004" pitchFamily="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8" name="Straight Arrow Connector 7"/>
          <p:cNvCxnSpPr/>
          <p:nvPr userDrawn="1"/>
        </p:nvCxnSpPr>
        <p:spPr>
          <a:xfrm>
            <a:off x="333375" y="2386013"/>
            <a:ext cx="1428750" cy="0"/>
          </a:xfrm>
          <a:prstGeom prst="straightConnector1">
            <a:avLst/>
          </a:prstGeom>
          <a:ln w="31750" cmpd="sng">
            <a:solidFill>
              <a:srgbClr val="FE8000"/>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00" y="4902757"/>
            <a:ext cx="3094442" cy="1396190"/>
          </a:xfrm>
          <a:prstGeom prst="rect">
            <a:avLst/>
          </a:prstGeom>
        </p:spPr>
      </p:pic>
    </p:spTree>
    <p:extLst>
      <p:ext uri="{BB962C8B-B14F-4D97-AF65-F5344CB8AC3E}">
        <p14:creationId xmlns:p14="http://schemas.microsoft.com/office/powerpoint/2010/main" val="21369030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p:bg>
      <p:bgRef idx="1001">
        <a:schemeClr val="bg1"/>
      </p:bgRef>
    </p:bg>
    <p:spTree>
      <p:nvGrpSpPr>
        <p:cNvPr id="1" name=""/>
        <p:cNvGrpSpPr/>
        <p:nvPr/>
      </p:nvGrpSpPr>
      <p:grpSpPr>
        <a:xfrm>
          <a:off x="0" y="0"/>
          <a:ext cx="0" cy="0"/>
          <a:chOff x="0" y="0"/>
          <a:chExt cx="0" cy="0"/>
        </a:xfrm>
      </p:grpSpPr>
      <p:sp>
        <p:nvSpPr>
          <p:cNvPr id="10" name="Round Diagonal Corner Rectangle 9"/>
          <p:cNvSpPr/>
          <p:nvPr userDrawn="1"/>
        </p:nvSpPr>
        <p:spPr>
          <a:xfrm>
            <a:off x="171450" y="244476"/>
            <a:ext cx="8772525" cy="6321425"/>
          </a:xfrm>
          <a:prstGeom prst="round2Diag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p:txBody>
          <a:bodyPr/>
          <a:lstStyle>
            <a:lvl1pPr>
              <a:defRPr>
                <a:solidFill>
                  <a:srgbClr val="454545"/>
                </a:solidFill>
              </a:defRPr>
            </a:lvl1pPr>
          </a:lstStyle>
          <a:p>
            <a:fld id="{5040E574-B917-6547-80F5-2A4B04D51251}" type="slidenum">
              <a:rPr lang="en-US" altLang="en-US" smtClean="0"/>
              <a:pPr/>
              <a:t>‹#›</a:t>
            </a:fld>
            <a:endParaRPr lang="en-US" altLang="en-US" dirty="0"/>
          </a:p>
        </p:txBody>
      </p:sp>
      <p:sp>
        <p:nvSpPr>
          <p:cNvPr id="11" name="Title 1"/>
          <p:cNvSpPr>
            <a:spLocks noGrp="1"/>
          </p:cNvSpPr>
          <p:nvPr>
            <p:ph type="title" hasCustomPrompt="1"/>
          </p:nvPr>
        </p:nvSpPr>
        <p:spPr>
          <a:xfrm>
            <a:off x="333375" y="244476"/>
            <a:ext cx="7724775" cy="2193925"/>
          </a:xfrm>
        </p:spPr>
        <p:txBody>
          <a:bodyPr anchor="b"/>
          <a:lstStyle>
            <a:lvl1pPr>
              <a:defRPr sz="6000">
                <a:solidFill>
                  <a:schemeClr val="bg1"/>
                </a:solidFill>
                <a:latin typeface="Helvetica Neue" panose="02000503000000020004" pitchFamily="2"/>
                <a:ea typeface="Helvetica Neue" panose="02000503000000020004" pitchFamily="2"/>
                <a:cs typeface="Helvetica Neue" panose="02000503000000020004" pitchFamily="2"/>
              </a:defRPr>
            </a:lvl1pPr>
          </a:lstStyle>
          <a:p>
            <a:r>
              <a:rPr lang="en-US" dirty="0"/>
              <a:t>click to edit master title style</a:t>
            </a:r>
          </a:p>
        </p:txBody>
      </p:sp>
      <p:sp>
        <p:nvSpPr>
          <p:cNvPr id="12" name="Text Placeholder 2"/>
          <p:cNvSpPr>
            <a:spLocks noGrp="1"/>
          </p:cNvSpPr>
          <p:nvPr>
            <p:ph type="body" idx="1" hasCustomPrompt="1"/>
          </p:nvPr>
        </p:nvSpPr>
        <p:spPr>
          <a:xfrm>
            <a:off x="333375" y="2386014"/>
            <a:ext cx="7724775" cy="1500187"/>
          </a:xfrm>
        </p:spPr>
        <p:txBody>
          <a:bodyPr/>
          <a:lstStyle>
            <a:lvl1pPr marL="0" indent="0">
              <a:buNone/>
              <a:defRPr sz="2400">
                <a:solidFill>
                  <a:srgbClr val="FE8000"/>
                </a:solidFill>
                <a:latin typeface="Helvetica Neue" panose="02000503000000020004" pitchFamily="2"/>
                <a:ea typeface="Helvetica Neue" panose="02000503000000020004" pitchFamily="2"/>
                <a:cs typeface="Helvetica Neue" panose="02000503000000020004" pitchFamily="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3" name="Straight Arrow Connector 12"/>
          <p:cNvCxnSpPr/>
          <p:nvPr userDrawn="1"/>
        </p:nvCxnSpPr>
        <p:spPr>
          <a:xfrm>
            <a:off x="333375" y="2386013"/>
            <a:ext cx="1428750" cy="0"/>
          </a:xfrm>
          <a:prstGeom prst="straightConnector1">
            <a:avLst/>
          </a:prstGeom>
          <a:ln w="31750" cmpd="sng">
            <a:solidFill>
              <a:srgbClr val="FE8000"/>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8256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Ref idx="1001">
        <a:schemeClr val="bg1"/>
      </p:bgRef>
    </p:bg>
    <p:spTree>
      <p:nvGrpSpPr>
        <p:cNvPr id="1" name=""/>
        <p:cNvGrpSpPr/>
        <p:nvPr/>
      </p:nvGrpSpPr>
      <p:grpSpPr>
        <a:xfrm>
          <a:off x="0" y="0"/>
          <a:ext cx="0" cy="0"/>
          <a:chOff x="0" y="0"/>
          <a:chExt cx="0" cy="0"/>
        </a:xfrm>
      </p:grpSpPr>
      <p:sp>
        <p:nvSpPr>
          <p:cNvPr id="10" name="Round Diagonal Corner Rectangle 9"/>
          <p:cNvSpPr/>
          <p:nvPr userDrawn="1"/>
        </p:nvSpPr>
        <p:spPr>
          <a:xfrm>
            <a:off x="171450" y="244476"/>
            <a:ext cx="8772525" cy="6321425"/>
          </a:xfrm>
          <a:prstGeom prst="round2Diag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p:txBody>
          <a:bodyPr/>
          <a:lstStyle>
            <a:lvl1pPr>
              <a:defRPr>
                <a:solidFill>
                  <a:srgbClr val="454545"/>
                </a:solidFill>
              </a:defRPr>
            </a:lvl1pPr>
          </a:lstStyle>
          <a:p>
            <a:fld id="{5040E574-B917-6547-80F5-2A4B04D51251}" type="slidenum">
              <a:rPr lang="en-US" altLang="en-US" smtClean="0"/>
              <a:pPr/>
              <a:t>‹#›</a:t>
            </a:fld>
            <a:endParaRPr lang="en-US" altLang="en-US" dirty="0"/>
          </a:p>
        </p:txBody>
      </p:sp>
      <p:sp>
        <p:nvSpPr>
          <p:cNvPr id="11" name="Title 1"/>
          <p:cNvSpPr>
            <a:spLocks noGrp="1"/>
          </p:cNvSpPr>
          <p:nvPr>
            <p:ph type="title" hasCustomPrompt="1"/>
          </p:nvPr>
        </p:nvSpPr>
        <p:spPr>
          <a:xfrm>
            <a:off x="333375" y="244476"/>
            <a:ext cx="7724775" cy="2193925"/>
          </a:xfrm>
        </p:spPr>
        <p:txBody>
          <a:bodyPr anchor="b"/>
          <a:lstStyle>
            <a:lvl1pPr>
              <a:defRPr sz="6000">
                <a:solidFill>
                  <a:schemeClr val="bg1"/>
                </a:solidFill>
                <a:latin typeface="Helvetica Neue" panose="02000503000000020004" pitchFamily="2"/>
                <a:ea typeface="Helvetica Neue" panose="02000503000000020004" pitchFamily="2"/>
                <a:cs typeface="Helvetica Neue" panose="02000503000000020004" pitchFamily="2"/>
              </a:defRPr>
            </a:lvl1pPr>
          </a:lstStyle>
          <a:p>
            <a:r>
              <a:rPr lang="en-US" dirty="0"/>
              <a:t>click to edit master title style</a:t>
            </a:r>
          </a:p>
        </p:txBody>
      </p:sp>
      <p:sp>
        <p:nvSpPr>
          <p:cNvPr id="12" name="Text Placeholder 2"/>
          <p:cNvSpPr>
            <a:spLocks noGrp="1"/>
          </p:cNvSpPr>
          <p:nvPr>
            <p:ph type="body" idx="1" hasCustomPrompt="1"/>
          </p:nvPr>
        </p:nvSpPr>
        <p:spPr>
          <a:xfrm>
            <a:off x="333375" y="2386014"/>
            <a:ext cx="7724775" cy="1500187"/>
          </a:xfrm>
        </p:spPr>
        <p:txBody>
          <a:bodyPr/>
          <a:lstStyle>
            <a:lvl1pPr marL="0" indent="0">
              <a:buNone/>
              <a:defRPr sz="2400">
                <a:solidFill>
                  <a:srgbClr val="FE8000"/>
                </a:solidFill>
                <a:latin typeface="Helvetica Neue" panose="02000503000000020004" pitchFamily="2"/>
                <a:ea typeface="Helvetica Neue" panose="02000503000000020004" pitchFamily="2"/>
                <a:cs typeface="Helvetica Neue" panose="02000503000000020004" pitchFamily="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3" name="Straight Arrow Connector 12"/>
          <p:cNvCxnSpPr/>
          <p:nvPr userDrawn="1"/>
        </p:nvCxnSpPr>
        <p:spPr>
          <a:xfrm>
            <a:off x="333375" y="2386013"/>
            <a:ext cx="1428750" cy="0"/>
          </a:xfrm>
          <a:prstGeom prst="straightConnector1">
            <a:avLst/>
          </a:prstGeom>
          <a:ln w="31750" cmpd="sng">
            <a:solidFill>
              <a:srgbClr val="FE8000"/>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95933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0513C55-799D-034B-A9EE-997A88C1F293}" type="slidenum">
              <a:rPr lang="en-US" altLang="en-US" smtClean="0"/>
              <a:pPr/>
              <a:t>‹#›</a:t>
            </a:fld>
            <a:endParaRPr lang="en-US" altLang="en-US" dirty="0"/>
          </a:p>
        </p:txBody>
      </p:sp>
      <p:sp>
        <p:nvSpPr>
          <p:cNvPr id="7" name="Footer Placeholder 4"/>
          <p:cNvSpPr>
            <a:spLocks noGrp="1"/>
          </p:cNvSpPr>
          <p:nvPr>
            <p:ph type="ftr" sz="quarter" idx="3"/>
          </p:nvPr>
        </p:nvSpPr>
        <p:spPr>
          <a:xfrm>
            <a:off x="628650" y="6356351"/>
            <a:ext cx="3028950" cy="365125"/>
          </a:xfrm>
          <a:prstGeom prst="rect">
            <a:avLst/>
          </a:prstGeom>
        </p:spPr>
        <p:txBody>
          <a:bodyPr vert="horz" lIns="91440" tIns="45720" rIns="91440" bIns="45720" rtlCol="0" anchor="ctr"/>
          <a:lstStyle>
            <a:lvl1pPr algn="l">
              <a:defRPr sz="1200">
                <a:solidFill>
                  <a:srgbClr val="454545"/>
                </a:solidFill>
                <a:latin typeface="Helvetica Neue" panose="02000503000000020004" pitchFamily="2"/>
                <a:ea typeface="Helvetica Neue" panose="02000503000000020004" pitchFamily="2"/>
                <a:cs typeface="Helvetica Neue" panose="02000503000000020004" pitchFamily="2"/>
              </a:defRPr>
            </a:lvl1pPr>
          </a:lstStyle>
          <a:p>
            <a:r>
              <a:rPr lang="en-US" altLang="en-US" dirty="0"/>
              <a:t>Fastcase CLE 2018</a:t>
            </a:r>
          </a:p>
        </p:txBody>
      </p:sp>
    </p:spTree>
    <p:extLst>
      <p:ext uri="{BB962C8B-B14F-4D97-AF65-F5344CB8AC3E}">
        <p14:creationId xmlns:p14="http://schemas.microsoft.com/office/powerpoint/2010/main" val="21001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9A59AB2F-D0F4-2F4C-A974-B289B2C65A30}" type="slidenum">
              <a:rPr lang="en-US" altLang="en-US" smtClean="0"/>
              <a:pPr/>
              <a:t>‹#›</a:t>
            </a:fld>
            <a:endParaRPr lang="en-US" altLang="en-US" dirty="0"/>
          </a:p>
        </p:txBody>
      </p:sp>
      <p:sp>
        <p:nvSpPr>
          <p:cNvPr id="8" name="Footer Placeholder 4"/>
          <p:cNvSpPr>
            <a:spLocks noGrp="1"/>
          </p:cNvSpPr>
          <p:nvPr>
            <p:ph type="ftr" sz="quarter" idx="3"/>
          </p:nvPr>
        </p:nvSpPr>
        <p:spPr>
          <a:xfrm>
            <a:off x="628650" y="6356351"/>
            <a:ext cx="3028950" cy="365125"/>
          </a:xfrm>
          <a:prstGeom prst="rect">
            <a:avLst/>
          </a:prstGeom>
        </p:spPr>
        <p:txBody>
          <a:bodyPr vert="horz" lIns="91440" tIns="45720" rIns="91440" bIns="45720" rtlCol="0" anchor="ctr"/>
          <a:lstStyle>
            <a:lvl1pPr algn="l">
              <a:defRPr sz="1200">
                <a:solidFill>
                  <a:srgbClr val="454545"/>
                </a:solidFill>
                <a:latin typeface="Helvetica Neue" panose="02000503000000020004" pitchFamily="2"/>
                <a:ea typeface="Helvetica Neue" panose="02000503000000020004" pitchFamily="2"/>
                <a:cs typeface="Helvetica Neue" panose="02000503000000020004" pitchFamily="2"/>
              </a:defRPr>
            </a:lvl1pPr>
          </a:lstStyle>
          <a:p>
            <a:r>
              <a:rPr lang="en-US" altLang="en-US" dirty="0"/>
              <a:t>Fastcase CLE 2018</a:t>
            </a:r>
          </a:p>
        </p:txBody>
      </p:sp>
    </p:spTree>
    <p:extLst>
      <p:ext uri="{BB962C8B-B14F-4D97-AF65-F5344CB8AC3E}">
        <p14:creationId xmlns:p14="http://schemas.microsoft.com/office/powerpoint/2010/main" val="173216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lang="en-US" sz="2800" kern="1200" dirty="0" smtClean="0">
                <a:solidFill>
                  <a:srgbClr val="FE8000"/>
                </a:solidFill>
                <a:latin typeface="Helvetica Neue" panose="02000503000000020004" pitchFamily="2"/>
                <a:ea typeface="Helvetica Neue" panose="02000503000000020004" pitchFamily="2"/>
                <a:cs typeface="Helvetica Neue" panose="02000503000000020004"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sz="2400">
                <a:solidFill>
                  <a:srgbClr val="454545"/>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lang="en-US" sz="2800" kern="1200" dirty="0" smtClean="0">
                <a:solidFill>
                  <a:srgbClr val="FE8000"/>
                </a:solidFill>
                <a:latin typeface="Helvetica Neue" panose="02000503000000020004" pitchFamily="2"/>
                <a:ea typeface="Helvetica Neue" panose="02000503000000020004" pitchFamily="2"/>
                <a:cs typeface="Helvetica Neue" panose="02000503000000020004"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sz="2400">
                <a:solidFill>
                  <a:srgbClr val="454545"/>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45E49236-5694-D744-A033-643D9FEB5D8E}" type="slidenum">
              <a:rPr lang="en-US" altLang="en-US" smtClean="0"/>
              <a:pPr/>
              <a:t>‹#›</a:t>
            </a:fld>
            <a:endParaRPr lang="en-US" altLang="en-US" dirty="0"/>
          </a:p>
        </p:txBody>
      </p:sp>
      <p:sp>
        <p:nvSpPr>
          <p:cNvPr id="10" name="Footer Placeholder 4"/>
          <p:cNvSpPr>
            <a:spLocks noGrp="1"/>
          </p:cNvSpPr>
          <p:nvPr>
            <p:ph type="ftr" sz="quarter" idx="13"/>
          </p:nvPr>
        </p:nvSpPr>
        <p:spPr>
          <a:xfrm>
            <a:off x="628650" y="6356351"/>
            <a:ext cx="3028950" cy="365125"/>
          </a:xfrm>
          <a:prstGeom prst="rect">
            <a:avLst/>
          </a:prstGeom>
        </p:spPr>
        <p:txBody>
          <a:bodyPr vert="horz" lIns="91440" tIns="45720" rIns="91440" bIns="45720" rtlCol="0" anchor="ctr"/>
          <a:lstStyle>
            <a:lvl1pPr algn="l">
              <a:defRPr sz="1200">
                <a:solidFill>
                  <a:srgbClr val="454545"/>
                </a:solidFill>
                <a:latin typeface="Helvetica Neue" panose="02000503000000020004" pitchFamily="2"/>
                <a:ea typeface="Helvetica Neue" panose="02000503000000020004" pitchFamily="2"/>
                <a:cs typeface="Helvetica Neue" panose="02000503000000020004" pitchFamily="2"/>
              </a:defRPr>
            </a:lvl1pPr>
          </a:lstStyle>
          <a:p>
            <a:r>
              <a:rPr lang="en-US" altLang="en-US" dirty="0"/>
              <a:t>Fastcase CLE 2018</a:t>
            </a:r>
          </a:p>
        </p:txBody>
      </p:sp>
    </p:spTree>
    <p:extLst>
      <p:ext uri="{BB962C8B-B14F-4D97-AF65-F5344CB8AC3E}">
        <p14:creationId xmlns:p14="http://schemas.microsoft.com/office/powerpoint/2010/main" val="202910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Neue" panose="02000503000000020004" pitchFamily="2"/>
                <a:ea typeface="Helvetica Neue" panose="02000503000000020004" pitchFamily="2"/>
                <a:cs typeface="Helvetica Neue" panose="02000503000000020004" pitchFamily="2"/>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54FA0988-3173-DA44-B673-DD6F52B28B9D}" type="slidenum">
              <a:rPr lang="en-US" altLang="en-US" smtClean="0"/>
              <a:pPr/>
              <a:t>‹#›</a:t>
            </a:fld>
            <a:endParaRPr lang="en-US" altLang="en-US" dirty="0"/>
          </a:p>
        </p:txBody>
      </p:sp>
      <p:sp>
        <p:nvSpPr>
          <p:cNvPr id="6" name="Footer Placeholder 4"/>
          <p:cNvSpPr>
            <a:spLocks noGrp="1"/>
          </p:cNvSpPr>
          <p:nvPr>
            <p:ph type="ftr" sz="quarter" idx="3"/>
          </p:nvPr>
        </p:nvSpPr>
        <p:spPr>
          <a:xfrm>
            <a:off x="628650" y="6356351"/>
            <a:ext cx="3028950" cy="365125"/>
          </a:xfrm>
          <a:prstGeom prst="rect">
            <a:avLst/>
          </a:prstGeom>
        </p:spPr>
        <p:txBody>
          <a:bodyPr vert="horz" lIns="91440" tIns="45720" rIns="91440" bIns="45720" rtlCol="0" anchor="ctr"/>
          <a:lstStyle>
            <a:lvl1pPr algn="l">
              <a:defRPr sz="1200">
                <a:solidFill>
                  <a:srgbClr val="454545"/>
                </a:solidFill>
                <a:latin typeface="Helvetica Neue" panose="02000503000000020004" pitchFamily="2"/>
                <a:ea typeface="Helvetica Neue" panose="02000503000000020004" pitchFamily="2"/>
                <a:cs typeface="Helvetica Neue" panose="02000503000000020004" pitchFamily="2"/>
              </a:defRPr>
            </a:lvl1pPr>
          </a:lstStyle>
          <a:p>
            <a:r>
              <a:rPr lang="en-US" altLang="en-US" dirty="0"/>
              <a:t>Fastcase CLE 2018</a:t>
            </a:r>
          </a:p>
        </p:txBody>
      </p:sp>
    </p:spTree>
    <p:extLst>
      <p:ext uri="{BB962C8B-B14F-4D97-AF65-F5344CB8AC3E}">
        <p14:creationId xmlns:p14="http://schemas.microsoft.com/office/powerpoint/2010/main" val="3671486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144895-BCFB-D44A-B5E4-BF2C63548DC0}" type="slidenum">
              <a:rPr lang="en-US" altLang="en-US" smtClean="0"/>
              <a:pPr/>
              <a:t>‹#›</a:t>
            </a:fld>
            <a:endParaRPr lang="en-US" altLang="en-US" dirty="0"/>
          </a:p>
        </p:txBody>
      </p:sp>
      <p:sp>
        <p:nvSpPr>
          <p:cNvPr id="5" name="Footer Placeholder 4"/>
          <p:cNvSpPr>
            <a:spLocks noGrp="1"/>
          </p:cNvSpPr>
          <p:nvPr>
            <p:ph type="ftr" sz="quarter" idx="3"/>
          </p:nvPr>
        </p:nvSpPr>
        <p:spPr>
          <a:xfrm>
            <a:off x="628650" y="6356351"/>
            <a:ext cx="3028950" cy="365125"/>
          </a:xfrm>
          <a:prstGeom prst="rect">
            <a:avLst/>
          </a:prstGeom>
        </p:spPr>
        <p:txBody>
          <a:bodyPr vert="horz" lIns="91440" tIns="45720" rIns="91440" bIns="45720" rtlCol="0" anchor="ctr"/>
          <a:lstStyle>
            <a:lvl1pPr algn="l">
              <a:defRPr sz="1200">
                <a:solidFill>
                  <a:srgbClr val="454545"/>
                </a:solidFill>
                <a:latin typeface="Helvetica Neue" panose="02000503000000020004" pitchFamily="2"/>
                <a:ea typeface="Helvetica Neue" panose="02000503000000020004" pitchFamily="2"/>
                <a:cs typeface="Helvetica Neue" panose="02000503000000020004" pitchFamily="2"/>
              </a:defRPr>
            </a:lvl1pPr>
          </a:lstStyle>
          <a:p>
            <a:r>
              <a:rPr lang="en-US" altLang="en-US" dirty="0"/>
              <a:t>Fastcase CLE 2018</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8785" y="6289441"/>
            <a:ext cx="956565" cy="431595"/>
          </a:xfrm>
          <a:prstGeom prst="rect">
            <a:avLst/>
          </a:prstGeom>
        </p:spPr>
      </p:pic>
    </p:spTree>
    <p:extLst>
      <p:ext uri="{BB962C8B-B14F-4D97-AF65-F5344CB8AC3E}">
        <p14:creationId xmlns:p14="http://schemas.microsoft.com/office/powerpoint/2010/main" val="351281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219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454545"/>
                </a:solidFill>
                <a:latin typeface="Helvetica Neue" panose="02000503000000020004" pitchFamily="2"/>
                <a:ea typeface="Helvetica Neue" panose="02000503000000020004" pitchFamily="2"/>
                <a:cs typeface="Helvetica Neue" panose="02000503000000020004" pitchFamily="2"/>
              </a:defRPr>
            </a:lvl1pPr>
            <a:lvl2pPr marL="800100" marR="0" indent="-342900" algn="l" defTabSz="914400" rtl="0" eaLnBrk="1" fontAlgn="auto" latinLnBrk="0" hangingPunct="1">
              <a:lnSpc>
                <a:spcPct val="90000"/>
              </a:lnSpc>
              <a:spcBef>
                <a:spcPts val="500"/>
              </a:spcBef>
              <a:spcAft>
                <a:spcPts val="0"/>
              </a:spcAft>
              <a:buClr>
                <a:srgbClr val="FE8000"/>
              </a:buClr>
              <a:buSzTx/>
              <a:buFont typeface="Wingdings" panose="05000000000000000000" pitchFamily="2" charset="2"/>
              <a:buChar char="§"/>
              <a:tabLst/>
              <a:defRPr sz="1400">
                <a:latin typeface="Helvetica Neue" panose="02000503000000020004" pitchFamily="2"/>
                <a:ea typeface="Helvetica Neue" panose="02000503000000020004" pitchFamily="2"/>
                <a:cs typeface="Helvetica Neue" panose="02000503000000020004" pitchFamily="2"/>
              </a:defRPr>
            </a:lvl2pPr>
            <a:lvl3pPr marL="1257300" marR="0" indent="-342900" algn="l" defTabSz="914400" rtl="0" eaLnBrk="1" fontAlgn="auto" latinLnBrk="0" hangingPunct="1">
              <a:lnSpc>
                <a:spcPct val="90000"/>
              </a:lnSpc>
              <a:spcBef>
                <a:spcPts val="500"/>
              </a:spcBef>
              <a:spcAft>
                <a:spcPts val="0"/>
              </a:spcAft>
              <a:buClr>
                <a:srgbClr val="FE8000"/>
              </a:buClr>
              <a:buSzTx/>
              <a:buFont typeface="Wingdings" panose="05000000000000000000" pitchFamily="2" charset="2"/>
              <a:buChar char="§"/>
              <a:tabLst/>
              <a:defRPr sz="1200">
                <a:latin typeface="Helvetica Neue" panose="02000503000000020004" pitchFamily="2"/>
                <a:ea typeface="Helvetica Neue" panose="02000503000000020004" pitchFamily="2"/>
                <a:cs typeface="Helvetica Neue" panose="02000503000000020004" pitchFamily="2"/>
              </a:defRPr>
            </a:lvl3pPr>
            <a:lvl4pPr marL="1657350" marR="0" indent="-285750" algn="l" defTabSz="914400" rtl="0" eaLnBrk="1" fontAlgn="auto" latinLnBrk="0" hangingPunct="1">
              <a:lnSpc>
                <a:spcPct val="90000"/>
              </a:lnSpc>
              <a:spcBef>
                <a:spcPts val="500"/>
              </a:spcBef>
              <a:spcAft>
                <a:spcPts val="0"/>
              </a:spcAft>
              <a:buClr>
                <a:srgbClr val="FE8000"/>
              </a:buClr>
              <a:buSzTx/>
              <a:buFont typeface="Wingdings" panose="05000000000000000000" pitchFamily="2" charset="2"/>
              <a:buChar char="§"/>
              <a:tabLst/>
              <a:defRPr sz="1000">
                <a:latin typeface="Helvetica Neue" panose="02000503000000020004" pitchFamily="2"/>
                <a:ea typeface="Helvetica Neue" panose="02000503000000020004" pitchFamily="2"/>
                <a:cs typeface="Helvetica Neue" panose="02000503000000020004" pitchFamily="2"/>
              </a:defRPr>
            </a:lvl4pPr>
            <a:lvl5pPr marL="2114550" marR="0" indent="-285750" algn="l" defTabSz="914400" rtl="0" eaLnBrk="1" fontAlgn="auto" latinLnBrk="0" hangingPunct="1">
              <a:lnSpc>
                <a:spcPct val="90000"/>
              </a:lnSpc>
              <a:spcBef>
                <a:spcPts val="500"/>
              </a:spcBef>
              <a:spcAft>
                <a:spcPts val="0"/>
              </a:spcAft>
              <a:buClr>
                <a:srgbClr val="FE8000"/>
              </a:buClr>
              <a:buSzTx/>
              <a:buFont typeface="Wingdings" panose="05000000000000000000" pitchFamily="2" charset="2"/>
              <a:buChar char="§"/>
              <a:tabLst/>
              <a:defRPr sz="1000">
                <a:latin typeface="Helvetica Neue" panose="02000503000000020004" pitchFamily="2"/>
                <a:ea typeface="Helvetica Neue" panose="02000503000000020004" pitchFamily="2"/>
                <a:cs typeface="Helvetica Neue" panose="02000503000000020004" pitchFamily="2"/>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E8000"/>
                </a:solidFill>
                <a:effectLst/>
                <a:uLnTx/>
                <a:uFillTx/>
                <a:latin typeface="+mj-lt"/>
                <a:ea typeface="+mn-ea"/>
                <a:cs typeface="+mn-cs"/>
              </a:rPr>
              <a:t>Click to edit Master text styles</a:t>
            </a:r>
          </a:p>
          <a:p>
            <a:pPr marL="800100" marR="0" lvl="1" indent="-342900" algn="l" defTabSz="914400" rtl="0" eaLnBrk="1" fontAlgn="auto" latinLnBrk="0" hangingPunct="1">
              <a:lnSpc>
                <a:spcPct val="90000"/>
              </a:lnSpc>
              <a:spcBef>
                <a:spcPts val="500"/>
              </a:spcBef>
              <a:spcAft>
                <a:spcPts val="0"/>
              </a:spcAft>
              <a:buClr>
                <a:srgbClr val="FE8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454545"/>
                </a:solidFill>
                <a:effectLst/>
                <a:uLnTx/>
                <a:uFillTx/>
                <a:latin typeface="+mj-lt"/>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FE8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54545"/>
                </a:solidFill>
                <a:effectLst/>
                <a:uLnTx/>
                <a:uFillTx/>
                <a:latin typeface="+mj-lt"/>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FE800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454545"/>
                </a:solidFill>
                <a:effectLst/>
                <a:uLnTx/>
                <a:uFillTx/>
                <a:latin typeface="+mj-lt"/>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FE800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454545"/>
                </a:solidFill>
                <a:effectLst/>
                <a:uLnTx/>
                <a:uFillTx/>
                <a:latin typeface="+mj-lt"/>
                <a:ea typeface="+mn-ea"/>
                <a:cs typeface="+mn-cs"/>
              </a:rPr>
              <a:t>Fifth level</a:t>
            </a:r>
          </a:p>
        </p:txBody>
      </p:sp>
      <p:sp>
        <p:nvSpPr>
          <p:cNvPr id="7" name="Slide Number Placeholder 6"/>
          <p:cNvSpPr>
            <a:spLocks noGrp="1"/>
          </p:cNvSpPr>
          <p:nvPr>
            <p:ph type="sldNum" sz="quarter" idx="12"/>
          </p:nvPr>
        </p:nvSpPr>
        <p:spPr/>
        <p:txBody>
          <a:bodyPr/>
          <a:lstStyle/>
          <a:p>
            <a:fld id="{0ED7F4D8-973E-D44B-83AC-6E4DCA858EBA}" type="slidenum">
              <a:rPr lang="en-US" altLang="en-US" smtClean="0"/>
              <a:pPr/>
              <a:t>‹#›</a:t>
            </a:fld>
            <a:endParaRPr lang="en-US" altLang="en-US" dirty="0"/>
          </a:p>
        </p:txBody>
      </p:sp>
      <p:sp>
        <p:nvSpPr>
          <p:cNvPr id="8" name="Footer Placeholder 4"/>
          <p:cNvSpPr>
            <a:spLocks noGrp="1"/>
          </p:cNvSpPr>
          <p:nvPr>
            <p:ph type="ftr" sz="quarter" idx="3"/>
          </p:nvPr>
        </p:nvSpPr>
        <p:spPr>
          <a:xfrm>
            <a:off x="628650" y="6356351"/>
            <a:ext cx="3028950" cy="365125"/>
          </a:xfrm>
          <a:prstGeom prst="rect">
            <a:avLst/>
          </a:prstGeom>
        </p:spPr>
        <p:txBody>
          <a:bodyPr vert="horz" lIns="91440" tIns="45720" rIns="91440" bIns="45720" rtlCol="0" anchor="ctr"/>
          <a:lstStyle>
            <a:lvl1pPr algn="l">
              <a:defRPr sz="1200">
                <a:solidFill>
                  <a:srgbClr val="454545"/>
                </a:solidFill>
                <a:latin typeface="Helvetica Neue" panose="02000503000000020004" pitchFamily="2"/>
                <a:ea typeface="Helvetica Neue" panose="02000503000000020004" pitchFamily="2"/>
                <a:cs typeface="Helvetica Neue" panose="02000503000000020004" pitchFamily="2"/>
              </a:defRPr>
            </a:lvl1pPr>
          </a:lstStyle>
          <a:p>
            <a:r>
              <a:rPr lang="en-US" altLang="en-US" dirty="0"/>
              <a:t>Fastcase CLE 2018</a:t>
            </a:r>
          </a:p>
        </p:txBody>
      </p:sp>
    </p:spTree>
    <p:extLst>
      <p:ext uri="{BB962C8B-B14F-4D97-AF65-F5344CB8AC3E}">
        <p14:creationId xmlns:p14="http://schemas.microsoft.com/office/powerpoint/2010/main" val="2649963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219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normAutofit/>
          </a:bodyPr>
          <a:lstStyle>
            <a:lvl1pPr marL="0" indent="0">
              <a:buNone/>
              <a:defRPr sz="1800">
                <a:solidFill>
                  <a:srgbClr val="45454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7FA3D811-EF71-5D4F-8143-6B7EDEDD47A5}" type="slidenum">
              <a:rPr lang="en-US" altLang="en-US" smtClean="0"/>
              <a:pPr/>
              <a:t>‹#›</a:t>
            </a:fld>
            <a:endParaRPr lang="en-US" altLang="en-US" dirty="0"/>
          </a:p>
        </p:txBody>
      </p:sp>
      <p:sp>
        <p:nvSpPr>
          <p:cNvPr id="8" name="Footer Placeholder 4"/>
          <p:cNvSpPr>
            <a:spLocks noGrp="1"/>
          </p:cNvSpPr>
          <p:nvPr>
            <p:ph type="ftr" sz="quarter" idx="3"/>
          </p:nvPr>
        </p:nvSpPr>
        <p:spPr>
          <a:xfrm>
            <a:off x="628650" y="6356351"/>
            <a:ext cx="3028950" cy="365125"/>
          </a:xfrm>
          <a:prstGeom prst="rect">
            <a:avLst/>
          </a:prstGeom>
        </p:spPr>
        <p:txBody>
          <a:bodyPr vert="horz" lIns="91440" tIns="45720" rIns="91440" bIns="45720" rtlCol="0" anchor="ctr"/>
          <a:lstStyle>
            <a:lvl1pPr algn="l">
              <a:defRPr sz="1200">
                <a:solidFill>
                  <a:srgbClr val="454545"/>
                </a:solidFill>
                <a:latin typeface="Helvetica Neue" panose="02000503000000020004" pitchFamily="2"/>
                <a:ea typeface="Helvetica Neue" panose="02000503000000020004" pitchFamily="2"/>
                <a:cs typeface="Helvetica Neue" panose="02000503000000020004" pitchFamily="2"/>
              </a:defRPr>
            </a:lvl1pPr>
          </a:lstStyle>
          <a:p>
            <a:r>
              <a:rPr lang="en-US" altLang="en-US" dirty="0"/>
              <a:t>Fastcase CLE 2018</a:t>
            </a:r>
          </a:p>
        </p:txBody>
      </p:sp>
    </p:spTree>
    <p:extLst>
      <p:ext uri="{BB962C8B-B14F-4D97-AF65-F5344CB8AC3E}">
        <p14:creationId xmlns:p14="http://schemas.microsoft.com/office/powerpoint/2010/main" val="334801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 Diagonal Corner Rectangle 6"/>
          <p:cNvSpPr/>
          <p:nvPr userDrawn="1"/>
        </p:nvSpPr>
        <p:spPr>
          <a:xfrm>
            <a:off x="99863" y="332715"/>
            <a:ext cx="8943975" cy="1380432"/>
          </a:xfrm>
          <a:prstGeom prst="round2Diag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6438" y="6441125"/>
            <a:ext cx="2057400" cy="365125"/>
          </a:xfrm>
          <a:prstGeom prst="rect">
            <a:avLst/>
          </a:prstGeom>
        </p:spPr>
        <p:txBody>
          <a:bodyPr vert="horz" lIns="91440" tIns="45720" rIns="91440" bIns="45720" rtlCol="0" anchor="ctr"/>
          <a:lstStyle>
            <a:lvl1pPr algn="r">
              <a:defRPr sz="800">
                <a:solidFill>
                  <a:srgbClr val="454545"/>
                </a:solidFill>
                <a:latin typeface="Calibri" panose="020F0502020204030204" pitchFamily="34" charset="0"/>
              </a:defRPr>
            </a:lvl1pPr>
          </a:lstStyle>
          <a:p>
            <a:fld id="{FB07E8F1-919A-BF4D-A50D-E8CB6EFC7270}" type="slidenum">
              <a:rPr lang="en-US" altLang="en-US" smtClean="0"/>
              <a:pPr/>
              <a:t>‹#›</a:t>
            </a:fld>
            <a:endParaRPr lang="en-US" altLang="en-US" dirty="0"/>
          </a:p>
        </p:txBody>
      </p:sp>
      <p:cxnSp>
        <p:nvCxnSpPr>
          <p:cNvPr id="8" name="Straight Arrow Connector 7"/>
          <p:cNvCxnSpPr/>
          <p:nvPr userDrawn="1"/>
        </p:nvCxnSpPr>
        <p:spPr>
          <a:xfrm>
            <a:off x="99863" y="1720693"/>
            <a:ext cx="1428750" cy="0"/>
          </a:xfrm>
          <a:prstGeom prst="straightConnector1">
            <a:avLst/>
          </a:prstGeom>
          <a:ln w="31750" cmpd="sng">
            <a:solidFill>
              <a:srgbClr val="FE8000"/>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558785" y="6289441"/>
            <a:ext cx="956565" cy="431595"/>
          </a:xfrm>
          <a:prstGeom prst="rect">
            <a:avLst/>
          </a:prstGeom>
        </p:spPr>
      </p:pic>
    </p:spTree>
    <p:extLst>
      <p:ext uri="{BB962C8B-B14F-4D97-AF65-F5344CB8AC3E}">
        <p14:creationId xmlns:p14="http://schemas.microsoft.com/office/powerpoint/2010/main" val="37156323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dt="0"/>
  <p:txStyles>
    <p:titleStyle>
      <a:lvl1pPr algn="l" defTabSz="914400" rtl="0" eaLnBrk="1" latinLnBrk="0" hangingPunct="1">
        <a:lnSpc>
          <a:spcPct val="90000"/>
        </a:lnSpc>
        <a:spcBef>
          <a:spcPct val="0"/>
        </a:spcBef>
        <a:buNone/>
        <a:defRPr sz="4400" kern="1200">
          <a:solidFill>
            <a:schemeClr val="bg1"/>
          </a:solidFill>
          <a:latin typeface="Helvetica Neue" panose="02000503000000020004" pitchFamily="2"/>
          <a:ea typeface="Helvetica Neue" panose="02000503000000020004" pitchFamily="2"/>
          <a:cs typeface="Helvetica Neue" panose="02000503000000020004" pitchFamily="2"/>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E8000"/>
          </a:solidFill>
          <a:latin typeface="Helvetica Neue" panose="02000503000000020004" pitchFamily="2"/>
          <a:ea typeface="Helvetica Neue" panose="02000503000000020004" pitchFamily="2"/>
          <a:cs typeface="Helvetica Neue" panose="02000503000000020004" pitchFamily="2"/>
        </a:defRPr>
      </a:lvl1pPr>
      <a:lvl2pPr marL="800100" indent="-342900" algn="l" defTabSz="914400" rtl="0" eaLnBrk="1" latinLnBrk="0" hangingPunct="1">
        <a:lnSpc>
          <a:spcPct val="90000"/>
        </a:lnSpc>
        <a:spcBef>
          <a:spcPts val="500"/>
        </a:spcBef>
        <a:buClr>
          <a:srgbClr val="FE8000"/>
        </a:buClr>
        <a:buFont typeface="Wingdings" panose="05000000000000000000" pitchFamily="2" charset="2"/>
        <a:buChar char="§"/>
        <a:defRPr sz="2400" kern="1200">
          <a:solidFill>
            <a:srgbClr val="454545"/>
          </a:solidFill>
          <a:latin typeface="Helvetica Neue" panose="02000503000000020004" pitchFamily="2"/>
          <a:ea typeface="Helvetica Neue" panose="02000503000000020004" pitchFamily="2"/>
          <a:cs typeface="Helvetica Neue" panose="02000503000000020004" pitchFamily="2"/>
        </a:defRPr>
      </a:lvl2pPr>
      <a:lvl3pPr marL="1257300" indent="-342900" algn="l" defTabSz="914400" rtl="0" eaLnBrk="1" latinLnBrk="0" hangingPunct="1">
        <a:lnSpc>
          <a:spcPct val="90000"/>
        </a:lnSpc>
        <a:spcBef>
          <a:spcPts val="500"/>
        </a:spcBef>
        <a:buClr>
          <a:srgbClr val="FE8000"/>
        </a:buClr>
        <a:buFont typeface="Wingdings" panose="05000000000000000000" pitchFamily="2" charset="2"/>
        <a:buChar char="§"/>
        <a:defRPr sz="2000" kern="1200">
          <a:solidFill>
            <a:srgbClr val="454545"/>
          </a:solidFill>
          <a:latin typeface="Helvetica Neue" panose="02000503000000020004" pitchFamily="2"/>
          <a:ea typeface="Helvetica Neue" panose="02000503000000020004" pitchFamily="2"/>
          <a:cs typeface="Helvetica Neue" panose="02000503000000020004" pitchFamily="2"/>
        </a:defRPr>
      </a:lvl3pPr>
      <a:lvl4pPr marL="1657350" indent="-285750" algn="l" defTabSz="914400" rtl="0" eaLnBrk="1" latinLnBrk="0" hangingPunct="1">
        <a:lnSpc>
          <a:spcPct val="90000"/>
        </a:lnSpc>
        <a:spcBef>
          <a:spcPts val="500"/>
        </a:spcBef>
        <a:buClr>
          <a:srgbClr val="FE8000"/>
        </a:buClr>
        <a:buFont typeface="Wingdings" panose="05000000000000000000" pitchFamily="2" charset="2"/>
        <a:buChar char="§"/>
        <a:defRPr sz="1800" kern="1200">
          <a:solidFill>
            <a:srgbClr val="454545"/>
          </a:solidFill>
          <a:latin typeface="Helvetica Neue" panose="02000503000000020004" pitchFamily="2"/>
          <a:ea typeface="Helvetica Neue" panose="02000503000000020004" pitchFamily="2"/>
          <a:cs typeface="Helvetica Neue" panose="02000503000000020004" pitchFamily="2"/>
        </a:defRPr>
      </a:lvl4pPr>
      <a:lvl5pPr marL="2114550" indent="-285750" algn="l" defTabSz="914400" rtl="0" eaLnBrk="1" latinLnBrk="0" hangingPunct="1">
        <a:lnSpc>
          <a:spcPct val="90000"/>
        </a:lnSpc>
        <a:spcBef>
          <a:spcPts val="500"/>
        </a:spcBef>
        <a:buClr>
          <a:srgbClr val="FE8000"/>
        </a:buClr>
        <a:buFont typeface="Wingdings" panose="05000000000000000000" pitchFamily="2" charset="2"/>
        <a:buChar char="§"/>
        <a:defRPr sz="1800" kern="1200">
          <a:solidFill>
            <a:srgbClr val="454545"/>
          </a:solidFill>
          <a:latin typeface="Helvetica Neue" panose="02000503000000020004" pitchFamily="2"/>
          <a:ea typeface="Helvetica Neue" panose="02000503000000020004" pitchFamily="2"/>
          <a:cs typeface="Helvetica Neue" panose="02000503000000020004"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fastcase.com/coverag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mailto:support@fastcase.co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244476"/>
            <a:ext cx="5686425" cy="2193925"/>
          </a:xfrm>
        </p:spPr>
        <p:txBody>
          <a:bodyPr/>
          <a:lstStyle/>
          <a:p>
            <a:r>
              <a:rPr lang="en-US" dirty="0"/>
              <a:t>Introduction to Fastcase 7</a:t>
            </a:r>
          </a:p>
        </p:txBody>
      </p:sp>
    </p:spTree>
    <p:extLst>
      <p:ext uri="{BB962C8B-B14F-4D97-AF65-F5344CB8AC3E}">
        <p14:creationId xmlns:p14="http://schemas.microsoft.com/office/powerpoint/2010/main" val="547968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40A2-236C-6840-8624-E71CF871DE03}"/>
              </a:ext>
            </a:extLst>
          </p:cNvPr>
          <p:cNvSpPr>
            <a:spLocks noGrp="1"/>
          </p:cNvSpPr>
          <p:nvPr>
            <p:ph type="title"/>
          </p:nvPr>
        </p:nvSpPr>
        <p:spPr/>
        <p:txBody>
          <a:bodyPr>
            <a:noAutofit/>
          </a:bodyPr>
          <a:lstStyle/>
          <a:p>
            <a:r>
              <a:rPr lang="en-US" sz="3200" dirty="0"/>
              <a:t>Caselaw Alerts: Get Emails About New Cases Meeting Search Specifications</a:t>
            </a:r>
          </a:p>
        </p:txBody>
      </p:sp>
      <p:sp>
        <p:nvSpPr>
          <p:cNvPr id="5" name="Slide Number Placeholder 4">
            <a:extLst>
              <a:ext uri="{FF2B5EF4-FFF2-40B4-BE49-F238E27FC236}">
                <a16:creationId xmlns:a16="http://schemas.microsoft.com/office/drawing/2014/main" id="{59F5098C-7FEB-2B42-9A86-6FF609E8B46C}"/>
              </a:ext>
            </a:extLst>
          </p:cNvPr>
          <p:cNvSpPr>
            <a:spLocks noGrp="1"/>
          </p:cNvSpPr>
          <p:nvPr>
            <p:ph type="sldNum" sz="quarter" idx="12"/>
          </p:nvPr>
        </p:nvSpPr>
        <p:spPr/>
        <p:txBody>
          <a:bodyPr/>
          <a:lstStyle/>
          <a:p>
            <a:fld id="{9A59AB2F-D0F4-2F4C-A974-B289B2C65A30}" type="slidenum">
              <a:rPr lang="en-US" altLang="en-US" smtClean="0"/>
              <a:pPr/>
              <a:t>10</a:t>
            </a:fld>
            <a:endParaRPr lang="en-US" altLang="en-US" dirty="0"/>
          </a:p>
        </p:txBody>
      </p:sp>
      <p:pic>
        <p:nvPicPr>
          <p:cNvPr id="7" name="Caselaw Alert Video.mp4" descr="Caselaw Alert Video.mp4">
            <a:hlinkClick r:id="" action="ppaction://media"/>
            <a:extLst>
              <a:ext uri="{FF2B5EF4-FFF2-40B4-BE49-F238E27FC236}">
                <a16:creationId xmlns:a16="http://schemas.microsoft.com/office/drawing/2014/main" id="{F63EBA9C-6B20-C147-A160-842D863E0F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894" y="1828800"/>
            <a:ext cx="8879944" cy="4361347"/>
          </a:xfrm>
          <a:prstGeom prst="rect">
            <a:avLst/>
          </a:prstGeom>
        </p:spPr>
      </p:pic>
    </p:spTree>
    <p:extLst>
      <p:ext uri="{BB962C8B-B14F-4D97-AF65-F5344CB8AC3E}">
        <p14:creationId xmlns:p14="http://schemas.microsoft.com/office/powerpoint/2010/main" val="10929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BF8E-B47B-45FC-A45D-AB94F48C4421}"/>
              </a:ext>
            </a:extLst>
          </p:cNvPr>
          <p:cNvSpPr>
            <a:spLocks noGrp="1"/>
          </p:cNvSpPr>
          <p:nvPr>
            <p:ph type="title"/>
          </p:nvPr>
        </p:nvSpPr>
        <p:spPr/>
        <p:txBody>
          <a:bodyPr/>
          <a:lstStyle/>
          <a:p>
            <a:r>
              <a:rPr lang="en-US" dirty="0"/>
              <a:t>Type-ahead</a:t>
            </a:r>
          </a:p>
        </p:txBody>
      </p:sp>
      <p:sp>
        <p:nvSpPr>
          <p:cNvPr id="4" name="Content Placeholder 3">
            <a:extLst>
              <a:ext uri="{FF2B5EF4-FFF2-40B4-BE49-F238E27FC236}">
                <a16:creationId xmlns:a16="http://schemas.microsoft.com/office/drawing/2014/main" id="{ABF3A1A8-8F66-43A7-A69D-2DD149D8016A}"/>
              </a:ext>
            </a:extLst>
          </p:cNvPr>
          <p:cNvSpPr>
            <a:spLocks noGrp="1"/>
          </p:cNvSpPr>
          <p:nvPr>
            <p:ph sz="half" idx="2"/>
          </p:nvPr>
        </p:nvSpPr>
        <p:spPr>
          <a:xfrm>
            <a:off x="106914" y="5585368"/>
            <a:ext cx="8534400" cy="1066800"/>
          </a:xfrm>
        </p:spPr>
        <p:txBody>
          <a:bodyPr>
            <a:normAutofit/>
          </a:bodyPr>
          <a:lstStyle/>
          <a:p>
            <a:pPr lvl="1"/>
            <a:r>
              <a:rPr lang="en-US" sz="1800" dirty="0"/>
              <a:t>Suggested documents appear as you type in any search box. </a:t>
            </a:r>
          </a:p>
          <a:p>
            <a:pPr lvl="1"/>
            <a:endParaRPr lang="en-US" sz="1800" dirty="0"/>
          </a:p>
          <a:p>
            <a:pPr lvl="1"/>
            <a:r>
              <a:rPr lang="en-US" sz="1800" dirty="0"/>
              <a:t>Great for quickly pulling up a case</a:t>
            </a:r>
            <a:r>
              <a:rPr lang="en-US" dirty="0"/>
              <a:t>. </a:t>
            </a:r>
          </a:p>
        </p:txBody>
      </p:sp>
      <p:sp>
        <p:nvSpPr>
          <p:cNvPr id="5" name="Slide Number Placeholder 4">
            <a:extLst>
              <a:ext uri="{FF2B5EF4-FFF2-40B4-BE49-F238E27FC236}">
                <a16:creationId xmlns:a16="http://schemas.microsoft.com/office/drawing/2014/main" id="{14974529-FE7C-4314-8F76-0B31668A4495}"/>
              </a:ext>
            </a:extLst>
          </p:cNvPr>
          <p:cNvSpPr>
            <a:spLocks noGrp="1"/>
          </p:cNvSpPr>
          <p:nvPr>
            <p:ph type="sldNum" sz="quarter" idx="12"/>
          </p:nvPr>
        </p:nvSpPr>
        <p:spPr/>
        <p:txBody>
          <a:bodyPr/>
          <a:lstStyle/>
          <a:p>
            <a:fld id="{9A59AB2F-D0F4-2F4C-A974-B289B2C65A30}" type="slidenum">
              <a:rPr lang="en-US" altLang="en-US" smtClean="0"/>
              <a:pPr/>
              <a:t>11</a:t>
            </a:fld>
            <a:endParaRPr lang="en-US" altLang="en-US" dirty="0"/>
          </a:p>
        </p:txBody>
      </p:sp>
      <p:pic>
        <p:nvPicPr>
          <p:cNvPr id="3" name="Picture 2">
            <a:extLst>
              <a:ext uri="{FF2B5EF4-FFF2-40B4-BE49-F238E27FC236}">
                <a16:creationId xmlns:a16="http://schemas.microsoft.com/office/drawing/2014/main" id="{33A0CA67-B190-5A44-8A89-1ADD82DA81C8}"/>
              </a:ext>
            </a:extLst>
          </p:cNvPr>
          <p:cNvPicPr>
            <a:picLocks noChangeAspect="1"/>
          </p:cNvPicPr>
          <p:nvPr/>
        </p:nvPicPr>
        <p:blipFill>
          <a:blip r:embed="rId3"/>
          <a:stretch>
            <a:fillRect/>
          </a:stretch>
        </p:blipFill>
        <p:spPr>
          <a:xfrm>
            <a:off x="1952415" y="1870362"/>
            <a:ext cx="5029200" cy="3287127"/>
          </a:xfrm>
          <a:prstGeom prst="rect">
            <a:avLst/>
          </a:prstGeom>
          <a:ln w="76200">
            <a:solidFill>
              <a:schemeClr val="tx1"/>
            </a:solidFill>
          </a:ln>
        </p:spPr>
      </p:pic>
    </p:spTree>
    <p:extLst>
      <p:ext uri="{BB962C8B-B14F-4D97-AF65-F5344CB8AC3E}">
        <p14:creationId xmlns:p14="http://schemas.microsoft.com/office/powerpoint/2010/main" val="241061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Language Searching</a:t>
            </a:r>
          </a:p>
        </p:txBody>
      </p:sp>
      <p:sp>
        <p:nvSpPr>
          <p:cNvPr id="3" name="Content Placeholder 2"/>
          <p:cNvSpPr>
            <a:spLocks noGrp="1"/>
          </p:cNvSpPr>
          <p:nvPr>
            <p:ph sz="half" idx="1"/>
          </p:nvPr>
        </p:nvSpPr>
        <p:spPr>
          <a:xfrm>
            <a:off x="628650" y="3962399"/>
            <a:ext cx="8286750" cy="2214563"/>
          </a:xfrm>
        </p:spPr>
        <p:txBody>
          <a:bodyPr>
            <a:normAutofit fontScale="92500" lnSpcReduction="20000"/>
          </a:bodyPr>
          <a:lstStyle/>
          <a:p>
            <a:pPr marL="457200" indent="-457200">
              <a:buFont typeface="Arial" panose="020B0604020202020204" pitchFamily="34" charset="0"/>
              <a:buChar char="•"/>
            </a:pPr>
            <a:r>
              <a:rPr lang="en-US" b="1" dirty="0">
                <a:solidFill>
                  <a:schemeClr val="tx1"/>
                </a:solidFill>
              </a:rPr>
              <a:t>Phrased as if you were speaking to another person</a:t>
            </a:r>
          </a:p>
          <a:p>
            <a:pPr marL="457200" indent="-457200">
              <a:buFont typeface="Arial" panose="020B0604020202020204" pitchFamily="34" charset="0"/>
              <a:buChar char="•"/>
            </a:pPr>
            <a:r>
              <a:rPr lang="en-US" b="1" dirty="0">
                <a:solidFill>
                  <a:schemeClr val="tx1"/>
                </a:solidFill>
              </a:rPr>
              <a:t>No specific relationship between the words indicated by the searcher</a:t>
            </a:r>
          </a:p>
          <a:p>
            <a:pPr marL="457200" indent="-457200">
              <a:buFont typeface="Arial" panose="020B0604020202020204" pitchFamily="34" charset="0"/>
              <a:buChar char="•"/>
            </a:pPr>
            <a:r>
              <a:rPr lang="en-US" b="1" dirty="0">
                <a:solidFill>
                  <a:schemeClr val="tx1"/>
                </a:solidFill>
              </a:rPr>
              <a:t>Leads to very large numbers of responses that are tangentially related- good for overview.</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12</a:t>
            </a:fld>
            <a:endParaRPr lang="en-US" altLang="en-US" dirty="0"/>
          </a:p>
        </p:txBody>
      </p:sp>
      <p:pic>
        <p:nvPicPr>
          <p:cNvPr id="9" name="Content Placeholder 8">
            <a:extLst>
              <a:ext uri="{FF2B5EF4-FFF2-40B4-BE49-F238E27FC236}">
                <a16:creationId xmlns:a16="http://schemas.microsoft.com/office/drawing/2014/main" id="{F3321F54-FD63-472C-8A0B-27CC9F69AD3F}"/>
              </a:ext>
            </a:extLst>
          </p:cNvPr>
          <p:cNvPicPr>
            <a:picLocks noGrp="1" noChangeAspect="1"/>
          </p:cNvPicPr>
          <p:nvPr>
            <p:ph sz="half" idx="2"/>
          </p:nvPr>
        </p:nvPicPr>
        <p:blipFill>
          <a:blip r:embed="rId2"/>
          <a:stretch>
            <a:fillRect/>
          </a:stretch>
        </p:blipFill>
        <p:spPr>
          <a:xfrm>
            <a:off x="1371600" y="1878178"/>
            <a:ext cx="6400800" cy="1898108"/>
          </a:xfrm>
          <a:prstGeom prst="rect">
            <a:avLst/>
          </a:prstGeom>
        </p:spPr>
      </p:pic>
    </p:spTree>
    <p:extLst>
      <p:ext uri="{BB962C8B-B14F-4D97-AF65-F5344CB8AC3E}">
        <p14:creationId xmlns:p14="http://schemas.microsoft.com/office/powerpoint/2010/main" val="145186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Boolean search</a:t>
            </a:r>
          </a:p>
        </p:txBody>
      </p:sp>
      <p:sp>
        <p:nvSpPr>
          <p:cNvPr id="3" name="Content Placeholder 2"/>
          <p:cNvSpPr>
            <a:spLocks noGrp="1"/>
          </p:cNvSpPr>
          <p:nvPr>
            <p:ph sz="half" idx="1"/>
          </p:nvPr>
        </p:nvSpPr>
        <p:spPr/>
        <p:txBody>
          <a:bodyPr/>
          <a:lstStyle/>
          <a:p>
            <a:pPr marL="457200" indent="-457200">
              <a:buFont typeface="Arial" panose="020B0604020202020204" pitchFamily="34" charset="0"/>
              <a:buChar char="•"/>
            </a:pPr>
            <a:r>
              <a:rPr lang="en-US" b="1" dirty="0">
                <a:solidFill>
                  <a:schemeClr val="tx1"/>
                </a:solidFill>
              </a:rPr>
              <a:t>User specifies the relationship</a:t>
            </a:r>
          </a:p>
          <a:p>
            <a:pPr marL="457200" indent="-457200">
              <a:buFont typeface="Arial" panose="020B0604020202020204" pitchFamily="34" charset="0"/>
              <a:buChar char="•"/>
            </a:pPr>
            <a:r>
              <a:rPr lang="en-US" b="1" dirty="0">
                <a:solidFill>
                  <a:schemeClr val="tx1"/>
                </a:solidFill>
              </a:rPr>
              <a:t>User specifies the connectors directly</a:t>
            </a:r>
          </a:p>
          <a:p>
            <a:pPr marL="457200" indent="-457200">
              <a:buFont typeface="Arial" panose="020B0604020202020204" pitchFamily="34" charset="0"/>
              <a:buChar char="•"/>
            </a:pPr>
            <a:r>
              <a:rPr lang="en-US" b="1" dirty="0">
                <a:solidFill>
                  <a:schemeClr val="tx1"/>
                </a:solidFill>
              </a:rPr>
              <a:t>Most precise of the search options</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13</a:t>
            </a:fld>
            <a:endParaRPr lang="en-US" altLang="en-US" dirty="0"/>
          </a:p>
        </p:txBody>
      </p:sp>
      <p:pic>
        <p:nvPicPr>
          <p:cNvPr id="7" name="Content Placeholder 7">
            <a:extLst>
              <a:ext uri="{FF2B5EF4-FFF2-40B4-BE49-F238E27FC236}">
                <a16:creationId xmlns:a16="http://schemas.microsoft.com/office/drawing/2014/main" id="{86F0A9F1-E66C-45DB-BB11-7B5D8B61E1A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10200" y="1818698"/>
            <a:ext cx="2381250" cy="3190875"/>
          </a:xfrm>
        </p:spPr>
      </p:pic>
    </p:spTree>
    <p:extLst>
      <p:ext uri="{BB962C8B-B14F-4D97-AF65-F5344CB8AC3E}">
        <p14:creationId xmlns:p14="http://schemas.microsoft.com/office/powerpoint/2010/main" val="1795017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results page</a:t>
            </a:r>
          </a:p>
        </p:txBody>
      </p:sp>
      <p:sp>
        <p:nvSpPr>
          <p:cNvPr id="4" name="Content Placeholder 3"/>
          <p:cNvSpPr>
            <a:spLocks noGrp="1"/>
          </p:cNvSpPr>
          <p:nvPr>
            <p:ph sz="half" idx="2"/>
          </p:nvPr>
        </p:nvSpPr>
        <p:spPr>
          <a:xfrm>
            <a:off x="0" y="1825625"/>
            <a:ext cx="8515350" cy="917575"/>
          </a:xfrm>
        </p:spPr>
        <p:txBody>
          <a:bodyPr>
            <a:normAutofit/>
          </a:bodyPr>
          <a:lstStyle/>
          <a:p>
            <a:pPr lvl="1"/>
            <a:r>
              <a:rPr lang="en-US" sz="1600" dirty="0"/>
              <a:t>Your search results are automatically sorted in order of relevance.</a:t>
            </a:r>
          </a:p>
          <a:p>
            <a:pPr lvl="1"/>
            <a:r>
              <a:rPr lang="en-US" sz="1600" dirty="0"/>
              <a:t>Search results are “bottomless” with no need to click “next page”.</a:t>
            </a:r>
          </a:p>
          <a:p>
            <a:pPr lvl="1"/>
            <a:r>
              <a:rPr lang="en-US" sz="1600" dirty="0"/>
              <a:t>Note that your search terms are at the top of the page, so you can modify it at will.</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14</a:t>
            </a:fld>
            <a:endParaRPr lang="en-US" altLang="en-US" dirty="0"/>
          </a:p>
        </p:txBody>
      </p:sp>
      <p:pic>
        <p:nvPicPr>
          <p:cNvPr id="7" name="Picture 6">
            <a:extLst>
              <a:ext uri="{FF2B5EF4-FFF2-40B4-BE49-F238E27FC236}">
                <a16:creationId xmlns:a16="http://schemas.microsoft.com/office/drawing/2014/main" id="{55490258-1191-6043-85E2-A6D64D5BF1DC}"/>
              </a:ext>
            </a:extLst>
          </p:cNvPr>
          <p:cNvPicPr>
            <a:picLocks noChangeAspect="1"/>
          </p:cNvPicPr>
          <p:nvPr/>
        </p:nvPicPr>
        <p:blipFill rotWithShape="1">
          <a:blip r:embed="rId3"/>
          <a:srcRect r="833"/>
          <a:stretch/>
        </p:blipFill>
        <p:spPr>
          <a:xfrm>
            <a:off x="111076" y="2844377"/>
            <a:ext cx="8915400" cy="3296450"/>
          </a:xfrm>
          <a:prstGeom prst="rect">
            <a:avLst/>
          </a:prstGeom>
          <a:ln w="76200">
            <a:solidFill>
              <a:schemeClr val="tx1"/>
            </a:solidFill>
          </a:ln>
        </p:spPr>
      </p:pic>
    </p:spTree>
    <p:extLst>
      <p:ext uri="{BB962C8B-B14F-4D97-AF65-F5344CB8AC3E}">
        <p14:creationId xmlns:p14="http://schemas.microsoft.com/office/powerpoint/2010/main" val="3255034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Filtering One’s Search</a:t>
            </a:r>
          </a:p>
        </p:txBody>
      </p:sp>
      <p:sp>
        <p:nvSpPr>
          <p:cNvPr id="4" name="Content Placeholder 3"/>
          <p:cNvSpPr>
            <a:spLocks noGrp="1"/>
          </p:cNvSpPr>
          <p:nvPr>
            <p:ph sz="half" idx="2"/>
          </p:nvPr>
        </p:nvSpPr>
        <p:spPr>
          <a:xfrm>
            <a:off x="5638800" y="1855787"/>
            <a:ext cx="3114254" cy="4164013"/>
          </a:xfrm>
        </p:spPr>
        <p:txBody>
          <a:bodyPr>
            <a:normAutofit lnSpcReduction="10000"/>
          </a:bodyPr>
          <a:lstStyle/>
          <a:p>
            <a:pPr marL="457200" indent="-457200">
              <a:buFont typeface="Arial" panose="020B0604020202020204" pitchFamily="34" charset="0"/>
              <a:buChar char="•"/>
            </a:pPr>
            <a:r>
              <a:rPr lang="en-US" sz="1800" dirty="0">
                <a:solidFill>
                  <a:schemeClr val="tx1"/>
                </a:solidFill>
              </a:rPr>
              <a:t>Focus your search with ease. </a:t>
            </a:r>
          </a:p>
          <a:p>
            <a:pPr marL="457200" indent="-457200">
              <a:buFont typeface="Arial" panose="020B0604020202020204" pitchFamily="34" charset="0"/>
              <a:buChar char="•"/>
            </a:pPr>
            <a:r>
              <a:rPr lang="en-US" sz="1800" dirty="0">
                <a:solidFill>
                  <a:schemeClr val="tx1"/>
                </a:solidFill>
              </a:rPr>
              <a:t>Use the filters pane on the left side of your results page, to add suggested search terms, or narrow your search by jurisdiction, document type, or court level.</a:t>
            </a:r>
          </a:p>
          <a:p>
            <a:pPr marL="457200" indent="-457200">
              <a:buFont typeface="Arial" panose="020B0604020202020204" pitchFamily="34" charset="0"/>
              <a:buChar char="•"/>
            </a:pPr>
            <a:r>
              <a:rPr lang="en-US" sz="1800" dirty="0">
                <a:solidFill>
                  <a:schemeClr val="tx1"/>
                </a:solidFill>
              </a:rPr>
              <a:t>Note: As mentioned earlier, you can also modify your search query using the search bar at the top of the search results page.</a:t>
            </a:r>
          </a:p>
        </p:txBody>
      </p:sp>
      <p:sp>
        <p:nvSpPr>
          <p:cNvPr id="6" name="Slide Number Placeholder 5"/>
          <p:cNvSpPr>
            <a:spLocks noGrp="1"/>
          </p:cNvSpPr>
          <p:nvPr>
            <p:ph type="sldNum" sz="quarter" idx="12"/>
          </p:nvPr>
        </p:nvSpPr>
        <p:spPr/>
        <p:txBody>
          <a:bodyPr/>
          <a:lstStyle/>
          <a:p>
            <a:fld id="{9A59AB2F-D0F4-2F4C-A974-B289B2C65A30}" type="slidenum">
              <a:rPr lang="en-US" altLang="en-US" smtClean="0"/>
              <a:pPr/>
              <a:t>15</a:t>
            </a:fld>
            <a:endParaRPr lang="en-US" altLang="en-US" dirty="0"/>
          </a:p>
        </p:txBody>
      </p:sp>
      <p:pic>
        <p:nvPicPr>
          <p:cNvPr id="7" name="Picture 6">
            <a:extLst>
              <a:ext uri="{FF2B5EF4-FFF2-40B4-BE49-F238E27FC236}">
                <a16:creationId xmlns:a16="http://schemas.microsoft.com/office/drawing/2014/main" id="{29C12B01-E6E4-C44C-BB9C-21937DD92727}"/>
              </a:ext>
            </a:extLst>
          </p:cNvPr>
          <p:cNvPicPr>
            <a:picLocks noChangeAspect="1"/>
          </p:cNvPicPr>
          <p:nvPr/>
        </p:nvPicPr>
        <p:blipFill>
          <a:blip r:embed="rId3"/>
          <a:stretch>
            <a:fillRect/>
          </a:stretch>
        </p:blipFill>
        <p:spPr>
          <a:xfrm>
            <a:off x="1600200" y="1850792"/>
            <a:ext cx="2438400" cy="4955458"/>
          </a:xfrm>
          <a:prstGeom prst="rect">
            <a:avLst/>
          </a:prstGeom>
          <a:ln w="76200">
            <a:solidFill>
              <a:schemeClr val="tx1"/>
            </a:solidFill>
          </a:ln>
        </p:spPr>
      </p:pic>
    </p:spTree>
    <p:extLst>
      <p:ext uri="{BB962C8B-B14F-4D97-AF65-F5344CB8AC3E}">
        <p14:creationId xmlns:p14="http://schemas.microsoft.com/office/powerpoint/2010/main" val="3283869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Suggested Terms</a:t>
            </a:r>
          </a:p>
        </p:txBody>
      </p:sp>
      <p:sp>
        <p:nvSpPr>
          <p:cNvPr id="4" name="Content Placeholder 3"/>
          <p:cNvSpPr>
            <a:spLocks noGrp="1"/>
          </p:cNvSpPr>
          <p:nvPr>
            <p:ph sz="half" idx="2"/>
          </p:nvPr>
        </p:nvSpPr>
        <p:spPr>
          <a:xfrm>
            <a:off x="4419600" y="1905000"/>
            <a:ext cx="3657600" cy="4343400"/>
          </a:xfrm>
        </p:spPr>
        <p:txBody>
          <a:bodyPr>
            <a:normAutofit lnSpcReduction="10000"/>
          </a:bodyPr>
          <a:lstStyle/>
          <a:p>
            <a:pPr lvl="1"/>
            <a:r>
              <a:rPr lang="en-US" dirty="0"/>
              <a:t>On the bottom left of your results screen is a list of </a:t>
            </a:r>
            <a:r>
              <a:rPr lang="en-US" u="sng" dirty="0"/>
              <a:t>suggested terms</a:t>
            </a:r>
            <a:r>
              <a:rPr lang="en-US" dirty="0"/>
              <a:t>, which allows you to see words and phrases that appear frequently within your current search results. </a:t>
            </a:r>
          </a:p>
          <a:p>
            <a:pPr lvl="1"/>
            <a:r>
              <a:rPr lang="en-US" dirty="0"/>
              <a:t>Click on a phrase or keyword to refine your search further.</a:t>
            </a:r>
          </a:p>
        </p:txBody>
      </p:sp>
      <p:sp>
        <p:nvSpPr>
          <p:cNvPr id="6" name="Slide Number Placeholder 5"/>
          <p:cNvSpPr>
            <a:spLocks noGrp="1"/>
          </p:cNvSpPr>
          <p:nvPr>
            <p:ph type="sldNum" sz="quarter" idx="12"/>
          </p:nvPr>
        </p:nvSpPr>
        <p:spPr/>
        <p:txBody>
          <a:bodyPr/>
          <a:lstStyle/>
          <a:p>
            <a:fld id="{9A59AB2F-D0F4-2F4C-A974-B289B2C65A30}" type="slidenum">
              <a:rPr lang="en-US" altLang="en-US" smtClean="0"/>
              <a:pPr/>
              <a:t>16</a:t>
            </a:fld>
            <a:endParaRPr lang="en-US" altLang="en-US" dirty="0"/>
          </a:p>
        </p:txBody>
      </p:sp>
      <p:pic>
        <p:nvPicPr>
          <p:cNvPr id="9" name="Content Placeholder 8" descr="A screenshot of a cell phone&#10;&#10;Description automatically generated">
            <a:extLst>
              <a:ext uri="{FF2B5EF4-FFF2-40B4-BE49-F238E27FC236}">
                <a16:creationId xmlns:a16="http://schemas.microsoft.com/office/drawing/2014/main" id="{DB90A398-A13C-4578-BF92-4DCA7E8A7EE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027224"/>
            <a:ext cx="3262312" cy="4435039"/>
          </a:xfrm>
          <a:ln w="76200">
            <a:solidFill>
              <a:schemeClr val="tx1"/>
            </a:solidFill>
          </a:ln>
        </p:spPr>
      </p:pic>
    </p:spTree>
    <p:extLst>
      <p:ext uri="{BB962C8B-B14F-4D97-AF65-F5344CB8AC3E}">
        <p14:creationId xmlns:p14="http://schemas.microsoft.com/office/powerpoint/2010/main" val="1762521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Timeline</a:t>
            </a:r>
          </a:p>
        </p:txBody>
      </p:sp>
      <p:sp>
        <p:nvSpPr>
          <p:cNvPr id="3" name="Subtitle 2"/>
          <p:cNvSpPr>
            <a:spLocks noGrp="1"/>
          </p:cNvSpPr>
          <p:nvPr>
            <p:ph idx="1"/>
          </p:nvPr>
        </p:nvSpPr>
        <p:spPr>
          <a:xfrm>
            <a:off x="0" y="1825625"/>
            <a:ext cx="8515350" cy="2060575"/>
          </a:xfrm>
        </p:spPr>
        <p:txBody>
          <a:bodyPr>
            <a:normAutofit lnSpcReduction="10000"/>
          </a:bodyPr>
          <a:lstStyle/>
          <a:p>
            <a:pPr lvl="1"/>
            <a:r>
              <a:rPr lang="en-US" dirty="0"/>
              <a:t>Appears on the left of the results page.</a:t>
            </a:r>
          </a:p>
          <a:p>
            <a:pPr lvl="1"/>
            <a:r>
              <a:rPr lang="en-US" dirty="0"/>
              <a:t>Allows you to see which cases in your search have been cited the most and gauge the relevance of each case immediately.</a:t>
            </a:r>
          </a:p>
          <a:p>
            <a:pPr lvl="1"/>
            <a:r>
              <a:rPr lang="en-US" dirty="0"/>
              <a:t>Note: any case with a negative interpretation will be in red</a:t>
            </a:r>
          </a:p>
        </p:txBody>
      </p:sp>
      <p:sp>
        <p:nvSpPr>
          <p:cNvPr id="5" name="Slide Number Placeholder 4"/>
          <p:cNvSpPr>
            <a:spLocks noGrp="1"/>
          </p:cNvSpPr>
          <p:nvPr>
            <p:ph type="sldNum" sz="quarter" idx="12"/>
          </p:nvPr>
        </p:nvSpPr>
        <p:spPr/>
        <p:txBody>
          <a:bodyPr/>
          <a:lstStyle/>
          <a:p>
            <a:fld id="{80513C55-799D-034B-A9EE-997A88C1F293}" type="slidenum">
              <a:rPr lang="en-US" altLang="en-US" smtClean="0"/>
              <a:pPr/>
              <a:t>17</a:t>
            </a:fld>
            <a:endParaRPr lang="en-US" altLang="en-US" dirty="0"/>
          </a:p>
        </p:txBody>
      </p:sp>
      <p:pic>
        <p:nvPicPr>
          <p:cNvPr id="7" name="Picture 6">
            <a:extLst>
              <a:ext uri="{FF2B5EF4-FFF2-40B4-BE49-F238E27FC236}">
                <a16:creationId xmlns:a16="http://schemas.microsoft.com/office/drawing/2014/main" id="{6518BA04-E7DF-4872-87D1-85A8F572E08B}"/>
              </a:ext>
            </a:extLst>
          </p:cNvPr>
          <p:cNvPicPr>
            <a:picLocks noChangeAspect="1"/>
          </p:cNvPicPr>
          <p:nvPr/>
        </p:nvPicPr>
        <p:blipFill>
          <a:blip r:embed="rId3"/>
          <a:stretch>
            <a:fillRect/>
          </a:stretch>
        </p:blipFill>
        <p:spPr>
          <a:xfrm>
            <a:off x="156841" y="4114800"/>
            <a:ext cx="8830317" cy="1905000"/>
          </a:xfrm>
          <a:prstGeom prst="rect">
            <a:avLst/>
          </a:prstGeom>
          <a:ln w="76200">
            <a:solidFill>
              <a:schemeClr val="tx1"/>
            </a:solidFill>
          </a:ln>
        </p:spPr>
      </p:pic>
    </p:spTree>
    <p:extLst>
      <p:ext uri="{BB962C8B-B14F-4D97-AF65-F5344CB8AC3E}">
        <p14:creationId xmlns:p14="http://schemas.microsoft.com/office/powerpoint/2010/main" val="295939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your results/documents</a:t>
            </a:r>
          </a:p>
        </p:txBody>
      </p:sp>
      <p:sp>
        <p:nvSpPr>
          <p:cNvPr id="3" name="Content Placeholder 2"/>
          <p:cNvSpPr>
            <a:spLocks noGrp="1"/>
          </p:cNvSpPr>
          <p:nvPr>
            <p:ph sz="half" idx="1"/>
          </p:nvPr>
        </p:nvSpPr>
        <p:spPr>
          <a:xfrm>
            <a:off x="114300" y="1950817"/>
            <a:ext cx="8915400" cy="1208642"/>
          </a:xfrm>
          <a:ln w="76200">
            <a:solidFill>
              <a:schemeClr val="tx1"/>
            </a:solidFill>
          </a:ln>
        </p:spPr>
        <p:txBody>
          <a:bodyPr>
            <a:normAutofit fontScale="92500" lnSpcReduction="10000"/>
          </a:bodyPr>
          <a:lstStyle/>
          <a:p>
            <a:pPr indent="-342900"/>
            <a:r>
              <a:rPr lang="en-US" sz="1800" dirty="0">
                <a:solidFill>
                  <a:schemeClr val="tx1"/>
                </a:solidFill>
              </a:rPr>
              <a:t>Easily navigate to other cases in your results list that display along the left side of the case</a:t>
            </a:r>
          </a:p>
          <a:p>
            <a:pPr indent="-342900"/>
            <a:r>
              <a:rPr lang="en-US" sz="1800" dirty="0">
                <a:solidFill>
                  <a:schemeClr val="tx1"/>
                </a:solidFill>
              </a:rPr>
              <a:t>Use the “find in document” search box to search the doc for terms.</a:t>
            </a:r>
          </a:p>
          <a:p>
            <a:pPr indent="-342900"/>
            <a:r>
              <a:rPr lang="en-US" sz="1800" dirty="0">
                <a:solidFill>
                  <a:schemeClr val="tx1"/>
                </a:solidFill>
              </a:rPr>
              <a:t>Use the document management icons noted below to expand document view, highlight search terms, save, email, export, and download results. </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18</a:t>
            </a:fld>
            <a:endParaRPr lang="en-US" altLang="en-US" dirty="0"/>
          </a:p>
        </p:txBody>
      </p:sp>
      <p:pic>
        <p:nvPicPr>
          <p:cNvPr id="7" name="Picture 6">
            <a:extLst>
              <a:ext uri="{FF2B5EF4-FFF2-40B4-BE49-F238E27FC236}">
                <a16:creationId xmlns:a16="http://schemas.microsoft.com/office/drawing/2014/main" id="{C6DD040C-1F4B-E54A-B0A8-114600919E4C}"/>
              </a:ext>
            </a:extLst>
          </p:cNvPr>
          <p:cNvPicPr>
            <a:picLocks noChangeAspect="1"/>
          </p:cNvPicPr>
          <p:nvPr/>
        </p:nvPicPr>
        <p:blipFill rotWithShape="1">
          <a:blip r:embed="rId3"/>
          <a:srcRect l="2326" t="5785" b="10369"/>
          <a:stretch/>
        </p:blipFill>
        <p:spPr>
          <a:xfrm>
            <a:off x="228600" y="3429000"/>
            <a:ext cx="7192853" cy="3173136"/>
          </a:xfrm>
          <a:prstGeom prst="rect">
            <a:avLst/>
          </a:prstGeom>
          <a:ln w="76200">
            <a:solidFill>
              <a:schemeClr val="tx1"/>
            </a:solidFill>
          </a:ln>
        </p:spPr>
      </p:pic>
    </p:spTree>
    <p:extLst>
      <p:ext uri="{BB962C8B-B14F-4D97-AF65-F5344CB8AC3E}">
        <p14:creationId xmlns:p14="http://schemas.microsoft.com/office/powerpoint/2010/main" val="3200242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Exporting Documents in FC7</a:t>
            </a:r>
          </a:p>
        </p:txBody>
      </p:sp>
      <p:sp>
        <p:nvSpPr>
          <p:cNvPr id="4" name="Content Placeholder 3"/>
          <p:cNvSpPr>
            <a:spLocks noGrp="1"/>
          </p:cNvSpPr>
          <p:nvPr>
            <p:ph sz="half" idx="2"/>
          </p:nvPr>
        </p:nvSpPr>
        <p:spPr>
          <a:xfrm>
            <a:off x="7086600" y="2057400"/>
            <a:ext cx="2057400" cy="3581400"/>
          </a:xfrm>
        </p:spPr>
        <p:txBody>
          <a:bodyPr>
            <a:normAutofit/>
          </a:bodyPr>
          <a:lstStyle/>
          <a:p>
            <a:r>
              <a:rPr lang="en-US" sz="2200" dirty="0">
                <a:solidFill>
                  <a:schemeClr val="tx1"/>
                </a:solidFill>
              </a:rPr>
              <a:t>Download and print an unlimited number of primary law documents.</a:t>
            </a:r>
          </a:p>
          <a:p>
            <a:pPr indent="-342900"/>
            <a:r>
              <a:rPr lang="en-US" sz="2200" dirty="0">
                <a:solidFill>
                  <a:schemeClr val="tx1"/>
                </a:solidFill>
              </a:rPr>
              <a:t>Export in 1 or 2 columns in DOCX or PDF format.</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19</a:t>
            </a:fld>
            <a:endParaRPr lang="en-US" altLang="en-US" dirty="0"/>
          </a:p>
        </p:txBody>
      </p:sp>
      <p:pic>
        <p:nvPicPr>
          <p:cNvPr id="7" name="Picture 6">
            <a:extLst>
              <a:ext uri="{FF2B5EF4-FFF2-40B4-BE49-F238E27FC236}">
                <a16:creationId xmlns:a16="http://schemas.microsoft.com/office/drawing/2014/main" id="{BD16D2F5-FE3E-C44E-B17A-6E983A5368CA}"/>
              </a:ext>
            </a:extLst>
          </p:cNvPr>
          <p:cNvPicPr>
            <a:picLocks noChangeAspect="1"/>
          </p:cNvPicPr>
          <p:nvPr/>
        </p:nvPicPr>
        <p:blipFill rotWithShape="1">
          <a:blip r:embed="rId3"/>
          <a:srcRect l="3908" t="6787" b="25069"/>
          <a:stretch/>
        </p:blipFill>
        <p:spPr>
          <a:xfrm>
            <a:off x="228600" y="2057400"/>
            <a:ext cx="6541624" cy="2325951"/>
          </a:xfrm>
          <a:prstGeom prst="rect">
            <a:avLst/>
          </a:prstGeom>
          <a:ln w="76200">
            <a:solidFill>
              <a:schemeClr val="tx1"/>
            </a:solidFill>
          </a:ln>
        </p:spPr>
      </p:pic>
      <p:pic>
        <p:nvPicPr>
          <p:cNvPr id="9" name="Picture 8">
            <a:extLst>
              <a:ext uri="{FF2B5EF4-FFF2-40B4-BE49-F238E27FC236}">
                <a16:creationId xmlns:a16="http://schemas.microsoft.com/office/drawing/2014/main" id="{3F5D7CFA-DB7F-A84C-9605-571CB5198B9B}"/>
              </a:ext>
            </a:extLst>
          </p:cNvPr>
          <p:cNvPicPr>
            <a:picLocks noChangeAspect="1"/>
          </p:cNvPicPr>
          <p:nvPr/>
        </p:nvPicPr>
        <p:blipFill>
          <a:blip r:embed="rId4"/>
          <a:stretch>
            <a:fillRect/>
          </a:stretch>
        </p:blipFill>
        <p:spPr>
          <a:xfrm>
            <a:off x="1359462" y="4679178"/>
            <a:ext cx="4279900" cy="2087967"/>
          </a:xfrm>
          <a:prstGeom prst="rect">
            <a:avLst/>
          </a:prstGeom>
          <a:ln w="76200">
            <a:solidFill>
              <a:schemeClr val="tx1"/>
            </a:solidFill>
          </a:ln>
        </p:spPr>
      </p:pic>
    </p:spTree>
    <p:extLst>
      <p:ext uri="{BB962C8B-B14F-4D97-AF65-F5344CB8AC3E}">
        <p14:creationId xmlns:p14="http://schemas.microsoft.com/office/powerpoint/2010/main" val="818616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Streamlined Login</a:t>
            </a:r>
          </a:p>
        </p:txBody>
      </p:sp>
      <p:sp>
        <p:nvSpPr>
          <p:cNvPr id="3" name="Content Placeholder 2"/>
          <p:cNvSpPr>
            <a:spLocks noGrp="1"/>
          </p:cNvSpPr>
          <p:nvPr>
            <p:ph sz="half" idx="1"/>
          </p:nvPr>
        </p:nvSpPr>
        <p:spPr>
          <a:xfrm>
            <a:off x="0" y="1825625"/>
            <a:ext cx="8991600" cy="4351338"/>
          </a:xfrm>
        </p:spPr>
        <p:txBody>
          <a:bodyPr>
            <a:normAutofit/>
          </a:bodyPr>
          <a:lstStyle/>
          <a:p>
            <a:pPr marL="457200" lvl="1" indent="0">
              <a:buNone/>
            </a:pPr>
            <a:r>
              <a:rPr lang="en-US" sz="1600" dirty="0"/>
              <a:t>Subscription/retail users (you pay a monthly or annual fee to access) login directly</a:t>
            </a:r>
          </a:p>
          <a:p>
            <a:pPr marL="457200" lvl="1" indent="0">
              <a:buNone/>
            </a:pPr>
            <a:r>
              <a:rPr lang="en-US" sz="1600" dirty="0"/>
              <a:t>Bar association users click on the bottom link and follow the instructions for your bar.</a:t>
            </a:r>
          </a:p>
        </p:txBody>
      </p:sp>
      <p:pic>
        <p:nvPicPr>
          <p:cNvPr id="6" name="Picture 5">
            <a:extLst>
              <a:ext uri="{FF2B5EF4-FFF2-40B4-BE49-F238E27FC236}">
                <a16:creationId xmlns:a16="http://schemas.microsoft.com/office/drawing/2014/main" id="{27689ABD-F087-7E43-9061-62F7CF343240}"/>
              </a:ext>
            </a:extLst>
          </p:cNvPr>
          <p:cNvPicPr>
            <a:picLocks noChangeAspect="1"/>
          </p:cNvPicPr>
          <p:nvPr/>
        </p:nvPicPr>
        <p:blipFill>
          <a:blip r:embed="rId3"/>
          <a:stretch>
            <a:fillRect/>
          </a:stretch>
        </p:blipFill>
        <p:spPr>
          <a:xfrm>
            <a:off x="292279" y="2808812"/>
            <a:ext cx="3060521" cy="2830848"/>
          </a:xfrm>
          <a:prstGeom prst="rect">
            <a:avLst/>
          </a:prstGeom>
          <a:ln w="76200">
            <a:solidFill>
              <a:schemeClr val="tx1"/>
            </a:solidFill>
          </a:ln>
        </p:spPr>
      </p:pic>
      <p:pic>
        <p:nvPicPr>
          <p:cNvPr id="7" name="Picture 6">
            <a:extLst>
              <a:ext uri="{FF2B5EF4-FFF2-40B4-BE49-F238E27FC236}">
                <a16:creationId xmlns:a16="http://schemas.microsoft.com/office/drawing/2014/main" id="{89D5BA51-E5C7-4849-95EF-AEA7EC038490}"/>
              </a:ext>
            </a:extLst>
          </p:cNvPr>
          <p:cNvPicPr>
            <a:picLocks noChangeAspect="1"/>
          </p:cNvPicPr>
          <p:nvPr/>
        </p:nvPicPr>
        <p:blipFill>
          <a:blip r:embed="rId4"/>
          <a:stretch>
            <a:fillRect/>
          </a:stretch>
        </p:blipFill>
        <p:spPr>
          <a:xfrm>
            <a:off x="3645079" y="3124200"/>
            <a:ext cx="5388100" cy="2515460"/>
          </a:xfrm>
          <a:prstGeom prst="rect">
            <a:avLst/>
          </a:prstGeom>
          <a:ln w="76200">
            <a:solidFill>
              <a:schemeClr val="tx1"/>
            </a:solidFill>
          </a:ln>
        </p:spPr>
      </p:pic>
    </p:spTree>
    <p:extLst>
      <p:ext uri="{BB962C8B-B14F-4D97-AF65-F5344CB8AC3E}">
        <p14:creationId xmlns:p14="http://schemas.microsoft.com/office/powerpoint/2010/main" val="3260034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Export Queue</a:t>
            </a:r>
          </a:p>
        </p:txBody>
      </p:sp>
      <p:sp>
        <p:nvSpPr>
          <p:cNvPr id="3" name="Content Placeholder 2"/>
          <p:cNvSpPr>
            <a:spLocks noGrp="1"/>
          </p:cNvSpPr>
          <p:nvPr>
            <p:ph sz="half" idx="1"/>
          </p:nvPr>
        </p:nvSpPr>
        <p:spPr>
          <a:xfrm>
            <a:off x="4419600" y="1904093"/>
            <a:ext cx="4267200" cy="1524907"/>
          </a:xfrm>
        </p:spPr>
        <p:txBody>
          <a:bodyPr>
            <a:normAutofit/>
          </a:bodyPr>
          <a:lstStyle/>
          <a:p>
            <a:pPr indent="-342900"/>
            <a:r>
              <a:rPr lang="en-US" sz="1400" dirty="0">
                <a:solidFill>
                  <a:schemeClr val="tx1"/>
                </a:solidFill>
              </a:rPr>
              <a:t>Add a document to your export queue to download later as a large batch</a:t>
            </a:r>
          </a:p>
          <a:p>
            <a:pPr indent="-342900"/>
            <a:r>
              <a:rPr lang="en-US" sz="1400" dirty="0">
                <a:solidFill>
                  <a:schemeClr val="tx1"/>
                </a:solidFill>
              </a:rPr>
              <a:t>Especially convenient for downloading entire sections or chapters of statutes or regulations.</a:t>
            </a:r>
          </a:p>
          <a:p>
            <a:pPr indent="-342900"/>
            <a:r>
              <a:rPr lang="en-US" sz="1400" dirty="0">
                <a:solidFill>
                  <a:schemeClr val="tx1"/>
                </a:solidFill>
              </a:rPr>
              <a:t>Can also see past download jobs and redownload on demand. </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20</a:t>
            </a:fld>
            <a:endParaRPr lang="en-US" altLang="en-US" dirty="0"/>
          </a:p>
        </p:txBody>
      </p:sp>
      <p:pic>
        <p:nvPicPr>
          <p:cNvPr id="8" name="Content Placeholder 7">
            <a:extLst>
              <a:ext uri="{FF2B5EF4-FFF2-40B4-BE49-F238E27FC236}">
                <a16:creationId xmlns:a16="http://schemas.microsoft.com/office/drawing/2014/main" id="{1702BA16-534C-4CA8-82B9-BB32CF1DFB8A}"/>
              </a:ext>
            </a:extLst>
          </p:cNvPr>
          <p:cNvPicPr>
            <a:picLocks noGrp="1" noChangeAspect="1"/>
          </p:cNvPicPr>
          <p:nvPr>
            <p:ph sz="half" idx="2"/>
          </p:nvPr>
        </p:nvPicPr>
        <p:blipFill>
          <a:blip r:embed="rId3"/>
          <a:stretch>
            <a:fillRect/>
          </a:stretch>
        </p:blipFill>
        <p:spPr>
          <a:xfrm>
            <a:off x="1066800" y="1791558"/>
            <a:ext cx="2467824" cy="1651573"/>
          </a:xfrm>
          <a:prstGeom prst="rect">
            <a:avLst/>
          </a:prstGeom>
          <a:ln w="76200">
            <a:solidFill>
              <a:schemeClr val="tx1"/>
            </a:solidFill>
          </a:ln>
        </p:spPr>
      </p:pic>
      <p:pic>
        <p:nvPicPr>
          <p:cNvPr id="4" name="Picture 3">
            <a:extLst>
              <a:ext uri="{FF2B5EF4-FFF2-40B4-BE49-F238E27FC236}">
                <a16:creationId xmlns:a16="http://schemas.microsoft.com/office/drawing/2014/main" id="{A35BDA8B-B858-414D-B35F-AA630549D462}"/>
              </a:ext>
            </a:extLst>
          </p:cNvPr>
          <p:cNvPicPr>
            <a:picLocks noChangeAspect="1"/>
          </p:cNvPicPr>
          <p:nvPr/>
        </p:nvPicPr>
        <p:blipFill>
          <a:blip r:embed="rId4"/>
          <a:stretch>
            <a:fillRect/>
          </a:stretch>
        </p:blipFill>
        <p:spPr>
          <a:xfrm>
            <a:off x="100162" y="3562664"/>
            <a:ext cx="7319719" cy="3066736"/>
          </a:xfrm>
          <a:prstGeom prst="rect">
            <a:avLst/>
          </a:prstGeom>
          <a:ln w="76200">
            <a:solidFill>
              <a:schemeClr val="tx1"/>
            </a:solidFill>
          </a:ln>
        </p:spPr>
      </p:pic>
    </p:spTree>
    <p:extLst>
      <p:ext uri="{BB962C8B-B14F-4D97-AF65-F5344CB8AC3E}">
        <p14:creationId xmlns:p14="http://schemas.microsoft.com/office/powerpoint/2010/main" val="1906986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Email a colleague</a:t>
            </a:r>
          </a:p>
        </p:txBody>
      </p:sp>
      <p:sp>
        <p:nvSpPr>
          <p:cNvPr id="4" name="Content Placeholder 3"/>
          <p:cNvSpPr>
            <a:spLocks noGrp="1"/>
          </p:cNvSpPr>
          <p:nvPr>
            <p:ph sz="half" idx="2"/>
          </p:nvPr>
        </p:nvSpPr>
        <p:spPr>
          <a:xfrm>
            <a:off x="4114800" y="1752600"/>
            <a:ext cx="4724400" cy="2362200"/>
          </a:xfrm>
        </p:spPr>
        <p:txBody>
          <a:bodyPr>
            <a:normAutofit fontScale="92500"/>
          </a:bodyPr>
          <a:lstStyle/>
          <a:p>
            <a:r>
              <a:rPr lang="en-US" sz="2200" dirty="0">
                <a:solidFill>
                  <a:schemeClr val="tx1"/>
                </a:solidFill>
              </a:rPr>
              <a:t>Click to email a colleague or third-party. </a:t>
            </a:r>
          </a:p>
          <a:p>
            <a:r>
              <a:rPr lang="en-US" sz="2200" dirty="0">
                <a:solidFill>
                  <a:schemeClr val="tx1"/>
                </a:solidFill>
              </a:rPr>
              <a:t>Just add an email address and hit send.</a:t>
            </a:r>
          </a:p>
          <a:p>
            <a:r>
              <a:rPr lang="en-US" sz="2200" dirty="0">
                <a:solidFill>
                  <a:schemeClr val="tx1"/>
                </a:solidFill>
              </a:rPr>
              <a:t>No subscription to FC is needed for email recipient as text of emailed document is placed in the body of the email along with a public link for all email primary law materials. </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21</a:t>
            </a:fld>
            <a:endParaRPr lang="en-US" altLang="en-US" dirty="0"/>
          </a:p>
        </p:txBody>
      </p:sp>
      <p:pic>
        <p:nvPicPr>
          <p:cNvPr id="8" name="Picture 7"/>
          <p:cNvPicPr>
            <a:picLocks noChangeAspect="1"/>
          </p:cNvPicPr>
          <p:nvPr/>
        </p:nvPicPr>
        <p:blipFill>
          <a:blip r:embed="rId2"/>
          <a:stretch>
            <a:fillRect/>
          </a:stretch>
        </p:blipFill>
        <p:spPr>
          <a:xfrm>
            <a:off x="628650" y="4321885"/>
            <a:ext cx="5582201" cy="2119240"/>
          </a:xfrm>
          <a:prstGeom prst="rect">
            <a:avLst/>
          </a:prstGeom>
          <a:ln w="76200">
            <a:solidFill>
              <a:schemeClr val="tx1"/>
            </a:solidFill>
          </a:ln>
        </p:spPr>
      </p:pic>
      <p:pic>
        <p:nvPicPr>
          <p:cNvPr id="7" name="Picture 6">
            <a:extLst>
              <a:ext uri="{FF2B5EF4-FFF2-40B4-BE49-F238E27FC236}">
                <a16:creationId xmlns:a16="http://schemas.microsoft.com/office/drawing/2014/main" id="{3CF41B81-36A3-1B47-A5F8-414136F5C7A5}"/>
              </a:ext>
            </a:extLst>
          </p:cNvPr>
          <p:cNvPicPr>
            <a:picLocks noChangeAspect="1"/>
          </p:cNvPicPr>
          <p:nvPr/>
        </p:nvPicPr>
        <p:blipFill>
          <a:blip r:embed="rId3"/>
          <a:stretch>
            <a:fillRect/>
          </a:stretch>
        </p:blipFill>
        <p:spPr>
          <a:xfrm>
            <a:off x="457200" y="1936299"/>
            <a:ext cx="2819400" cy="1856105"/>
          </a:xfrm>
          <a:prstGeom prst="rect">
            <a:avLst/>
          </a:prstGeom>
          <a:ln w="76200">
            <a:solidFill>
              <a:schemeClr val="tx1"/>
            </a:solidFill>
          </a:ln>
        </p:spPr>
      </p:pic>
    </p:spTree>
    <p:extLst>
      <p:ext uri="{BB962C8B-B14F-4D97-AF65-F5344CB8AC3E}">
        <p14:creationId xmlns:p14="http://schemas.microsoft.com/office/powerpoint/2010/main" val="3133974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Links</a:t>
            </a:r>
          </a:p>
        </p:txBody>
      </p:sp>
      <p:sp>
        <p:nvSpPr>
          <p:cNvPr id="3" name="Content Placeholder 2"/>
          <p:cNvSpPr>
            <a:spLocks noGrp="1"/>
          </p:cNvSpPr>
          <p:nvPr>
            <p:ph sz="half" idx="1"/>
          </p:nvPr>
        </p:nvSpPr>
        <p:spPr>
          <a:xfrm>
            <a:off x="152400" y="1752601"/>
            <a:ext cx="8763000" cy="1222375"/>
          </a:xfrm>
        </p:spPr>
        <p:txBody>
          <a:bodyPr>
            <a:normAutofit/>
          </a:bodyPr>
          <a:lstStyle/>
          <a:p>
            <a:pPr indent="-342900"/>
            <a:r>
              <a:rPr lang="en-US" sz="1600" dirty="0">
                <a:solidFill>
                  <a:schemeClr val="tx1"/>
                </a:solidFill>
              </a:rPr>
              <a:t>Share Primary Law documents with anyone, even if they do not have access to Fastcase, by creating a public link (web address/URL) to the document of your choice. </a:t>
            </a:r>
          </a:p>
        </p:txBody>
      </p:sp>
      <p:sp>
        <p:nvSpPr>
          <p:cNvPr id="6" name="Slide Number Placeholder 5"/>
          <p:cNvSpPr>
            <a:spLocks noGrp="1"/>
          </p:cNvSpPr>
          <p:nvPr>
            <p:ph type="sldNum" sz="quarter" idx="12"/>
          </p:nvPr>
        </p:nvSpPr>
        <p:spPr/>
        <p:txBody>
          <a:bodyPr/>
          <a:lstStyle/>
          <a:p>
            <a:fld id="{9A59AB2F-D0F4-2F4C-A974-B289B2C65A30}" type="slidenum">
              <a:rPr lang="en-US" altLang="en-US" smtClean="0"/>
              <a:pPr/>
              <a:t>22</a:t>
            </a:fld>
            <a:endParaRPr lang="en-US" altLang="en-US" dirty="0"/>
          </a:p>
        </p:txBody>
      </p:sp>
      <p:pic>
        <p:nvPicPr>
          <p:cNvPr id="7" name="Picture 6">
            <a:extLst>
              <a:ext uri="{FF2B5EF4-FFF2-40B4-BE49-F238E27FC236}">
                <a16:creationId xmlns:a16="http://schemas.microsoft.com/office/drawing/2014/main" id="{40899617-3FA9-9F4B-BBA4-11B60C81DE1D}"/>
              </a:ext>
            </a:extLst>
          </p:cNvPr>
          <p:cNvPicPr>
            <a:picLocks noChangeAspect="1"/>
          </p:cNvPicPr>
          <p:nvPr/>
        </p:nvPicPr>
        <p:blipFill>
          <a:blip r:embed="rId3"/>
          <a:stretch>
            <a:fillRect/>
          </a:stretch>
        </p:blipFill>
        <p:spPr>
          <a:xfrm>
            <a:off x="3283494" y="2480613"/>
            <a:ext cx="5631906" cy="1054100"/>
          </a:xfrm>
          <a:prstGeom prst="rect">
            <a:avLst/>
          </a:prstGeom>
          <a:ln w="76200">
            <a:solidFill>
              <a:schemeClr val="tx1"/>
            </a:solidFill>
          </a:ln>
        </p:spPr>
      </p:pic>
      <p:pic>
        <p:nvPicPr>
          <p:cNvPr id="8" name="Picture 7">
            <a:extLst>
              <a:ext uri="{FF2B5EF4-FFF2-40B4-BE49-F238E27FC236}">
                <a16:creationId xmlns:a16="http://schemas.microsoft.com/office/drawing/2014/main" id="{9D0FF195-B343-8B41-A3C2-FDF03AD0E47E}"/>
              </a:ext>
            </a:extLst>
          </p:cNvPr>
          <p:cNvPicPr>
            <a:picLocks noChangeAspect="1"/>
          </p:cNvPicPr>
          <p:nvPr/>
        </p:nvPicPr>
        <p:blipFill>
          <a:blip r:embed="rId4"/>
          <a:stretch>
            <a:fillRect/>
          </a:stretch>
        </p:blipFill>
        <p:spPr>
          <a:xfrm>
            <a:off x="21220" y="3370216"/>
            <a:ext cx="2286000" cy="1524000"/>
          </a:xfrm>
          <a:prstGeom prst="rect">
            <a:avLst/>
          </a:prstGeom>
          <a:ln w="76200">
            <a:solidFill>
              <a:schemeClr val="tx1"/>
            </a:solidFill>
          </a:ln>
        </p:spPr>
      </p:pic>
      <p:pic>
        <p:nvPicPr>
          <p:cNvPr id="10" name="Picture 9">
            <a:extLst>
              <a:ext uri="{FF2B5EF4-FFF2-40B4-BE49-F238E27FC236}">
                <a16:creationId xmlns:a16="http://schemas.microsoft.com/office/drawing/2014/main" id="{35C9D072-38BC-814A-BA31-D7E10B46374C}"/>
              </a:ext>
            </a:extLst>
          </p:cNvPr>
          <p:cNvPicPr>
            <a:picLocks noChangeAspect="1"/>
          </p:cNvPicPr>
          <p:nvPr/>
        </p:nvPicPr>
        <p:blipFill>
          <a:blip r:embed="rId5"/>
          <a:stretch>
            <a:fillRect/>
          </a:stretch>
        </p:blipFill>
        <p:spPr>
          <a:xfrm>
            <a:off x="2590800" y="3702988"/>
            <a:ext cx="4829536" cy="3103262"/>
          </a:xfrm>
          <a:prstGeom prst="rect">
            <a:avLst/>
          </a:prstGeom>
          <a:ln w="76200">
            <a:solidFill>
              <a:schemeClr val="tx1"/>
            </a:solidFill>
          </a:ln>
        </p:spPr>
      </p:pic>
    </p:spTree>
    <p:extLst>
      <p:ext uri="{BB962C8B-B14F-4D97-AF65-F5344CB8AC3E}">
        <p14:creationId xmlns:p14="http://schemas.microsoft.com/office/powerpoint/2010/main" val="1132137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Options</a:t>
            </a:r>
          </a:p>
        </p:txBody>
      </p:sp>
      <p:pic>
        <p:nvPicPr>
          <p:cNvPr id="11" name="Content Placeholder 10">
            <a:extLst>
              <a:ext uri="{FF2B5EF4-FFF2-40B4-BE49-F238E27FC236}">
                <a16:creationId xmlns:a16="http://schemas.microsoft.com/office/drawing/2014/main" id="{048E4832-8681-442D-BF58-D7209AF38EC6}"/>
              </a:ext>
            </a:extLst>
          </p:cNvPr>
          <p:cNvPicPr>
            <a:picLocks noGrp="1" noChangeAspect="1"/>
          </p:cNvPicPr>
          <p:nvPr>
            <p:ph sz="half" idx="2"/>
          </p:nvPr>
        </p:nvPicPr>
        <p:blipFill>
          <a:blip r:embed="rId3"/>
          <a:stretch>
            <a:fillRect/>
          </a:stretch>
        </p:blipFill>
        <p:spPr>
          <a:xfrm>
            <a:off x="228600" y="3872427"/>
            <a:ext cx="7620000" cy="2293398"/>
          </a:xfrm>
          <a:prstGeom prst="rect">
            <a:avLst/>
          </a:prstGeom>
          <a:ln w="76200">
            <a:solidFill>
              <a:schemeClr val="tx1"/>
            </a:solidFill>
          </a:ln>
        </p:spPr>
      </p:pic>
      <p:sp>
        <p:nvSpPr>
          <p:cNvPr id="4" name="Slide Number Placeholder 3"/>
          <p:cNvSpPr>
            <a:spLocks noGrp="1"/>
          </p:cNvSpPr>
          <p:nvPr>
            <p:ph type="sldNum" sz="quarter" idx="12"/>
          </p:nvPr>
        </p:nvSpPr>
        <p:spPr/>
        <p:txBody>
          <a:bodyPr/>
          <a:lstStyle/>
          <a:p>
            <a:fld id="{80513C55-799D-034B-A9EE-997A88C1F293}" type="slidenum">
              <a:rPr lang="en-US" altLang="en-US" smtClean="0"/>
              <a:pPr/>
              <a:t>23</a:t>
            </a:fld>
            <a:endParaRPr lang="en-US" altLang="en-US" dirty="0"/>
          </a:p>
        </p:txBody>
      </p:sp>
      <p:sp>
        <p:nvSpPr>
          <p:cNvPr id="12" name="TextBox 11">
            <a:extLst>
              <a:ext uri="{FF2B5EF4-FFF2-40B4-BE49-F238E27FC236}">
                <a16:creationId xmlns:a16="http://schemas.microsoft.com/office/drawing/2014/main" id="{C1B31B71-617F-4D07-A860-84782BDC05A0}"/>
              </a:ext>
            </a:extLst>
          </p:cNvPr>
          <p:cNvSpPr txBox="1"/>
          <p:nvPr/>
        </p:nvSpPr>
        <p:spPr>
          <a:xfrm>
            <a:off x="4227412" y="2041988"/>
            <a:ext cx="4933950" cy="923330"/>
          </a:xfrm>
          <a:prstGeom prst="rect">
            <a:avLst/>
          </a:prstGeom>
          <a:noFill/>
        </p:spPr>
        <p:txBody>
          <a:bodyPr wrap="square" rtlCol="0">
            <a:spAutoFit/>
          </a:bodyPr>
          <a:lstStyle/>
          <a:p>
            <a:r>
              <a:rPr lang="en-US" dirty="0"/>
              <a:t>Adjust whether you have historic editions, purchasable content and other materials in your results.</a:t>
            </a:r>
          </a:p>
        </p:txBody>
      </p:sp>
      <p:pic>
        <p:nvPicPr>
          <p:cNvPr id="6" name="Picture 5">
            <a:extLst>
              <a:ext uri="{FF2B5EF4-FFF2-40B4-BE49-F238E27FC236}">
                <a16:creationId xmlns:a16="http://schemas.microsoft.com/office/drawing/2014/main" id="{B33DA6DB-30D5-E145-A7EB-939F8A8E2D6E}"/>
              </a:ext>
            </a:extLst>
          </p:cNvPr>
          <p:cNvPicPr>
            <a:picLocks noChangeAspect="1"/>
          </p:cNvPicPr>
          <p:nvPr/>
        </p:nvPicPr>
        <p:blipFill>
          <a:blip r:embed="rId4"/>
          <a:stretch>
            <a:fillRect/>
          </a:stretch>
        </p:blipFill>
        <p:spPr>
          <a:xfrm>
            <a:off x="1600200" y="1853346"/>
            <a:ext cx="1752600" cy="1752600"/>
          </a:xfrm>
          <a:prstGeom prst="rect">
            <a:avLst/>
          </a:prstGeom>
          <a:ln w="76200">
            <a:solidFill>
              <a:schemeClr val="tx1"/>
            </a:solidFill>
          </a:ln>
        </p:spPr>
      </p:pic>
    </p:spTree>
    <p:extLst>
      <p:ext uri="{BB962C8B-B14F-4D97-AF65-F5344CB8AC3E}">
        <p14:creationId xmlns:p14="http://schemas.microsoft.com/office/powerpoint/2010/main" val="2042775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0CF2-E8DD-4E4C-8544-68001EE622D9}"/>
              </a:ext>
            </a:extLst>
          </p:cNvPr>
          <p:cNvSpPr>
            <a:spLocks noGrp="1"/>
          </p:cNvSpPr>
          <p:nvPr>
            <p:ph type="title"/>
          </p:nvPr>
        </p:nvSpPr>
        <p:spPr/>
        <p:txBody>
          <a:bodyPr/>
          <a:lstStyle/>
          <a:p>
            <a:r>
              <a:rPr lang="en-US" dirty="0"/>
              <a:t>Relevance Customization</a:t>
            </a:r>
          </a:p>
        </p:txBody>
      </p:sp>
      <p:sp>
        <p:nvSpPr>
          <p:cNvPr id="4" name="Content Placeholder 3">
            <a:extLst>
              <a:ext uri="{FF2B5EF4-FFF2-40B4-BE49-F238E27FC236}">
                <a16:creationId xmlns:a16="http://schemas.microsoft.com/office/drawing/2014/main" id="{1E32328E-143C-4931-8B76-D0DF72ED4A78}"/>
              </a:ext>
            </a:extLst>
          </p:cNvPr>
          <p:cNvSpPr>
            <a:spLocks noGrp="1"/>
          </p:cNvSpPr>
          <p:nvPr>
            <p:ph sz="half" idx="2"/>
          </p:nvPr>
        </p:nvSpPr>
        <p:spPr>
          <a:xfrm>
            <a:off x="84729" y="1776519"/>
            <a:ext cx="8816754" cy="692344"/>
          </a:xfrm>
        </p:spPr>
        <p:txBody>
          <a:bodyPr>
            <a:normAutofit/>
          </a:bodyPr>
          <a:lstStyle/>
          <a:p>
            <a:pPr indent="-342900"/>
            <a:r>
              <a:rPr lang="en-US" sz="2000" dirty="0"/>
              <a:t>“</a:t>
            </a:r>
            <a:r>
              <a:rPr lang="en-US" sz="1600" dirty="0">
                <a:solidFill>
                  <a:schemeClr val="tx1"/>
                </a:solidFill>
              </a:rPr>
              <a:t>Customize Relevance” box is on the Advanced Search tab for options. It allows you to tweak the weights of various document attributes in the calculation of relevance.</a:t>
            </a:r>
            <a:endParaRPr lang="en-US" sz="2000" dirty="0">
              <a:solidFill>
                <a:schemeClr val="tx1"/>
              </a:solidFill>
            </a:endParaRPr>
          </a:p>
        </p:txBody>
      </p:sp>
      <p:sp>
        <p:nvSpPr>
          <p:cNvPr id="5" name="Slide Number Placeholder 4">
            <a:extLst>
              <a:ext uri="{FF2B5EF4-FFF2-40B4-BE49-F238E27FC236}">
                <a16:creationId xmlns:a16="http://schemas.microsoft.com/office/drawing/2014/main" id="{A65D3F14-0043-44EB-86A6-28C79DFD14FD}"/>
              </a:ext>
            </a:extLst>
          </p:cNvPr>
          <p:cNvSpPr>
            <a:spLocks noGrp="1"/>
          </p:cNvSpPr>
          <p:nvPr>
            <p:ph type="sldNum" sz="quarter" idx="12"/>
          </p:nvPr>
        </p:nvSpPr>
        <p:spPr/>
        <p:txBody>
          <a:bodyPr/>
          <a:lstStyle/>
          <a:p>
            <a:fld id="{9A59AB2F-D0F4-2F4C-A974-B289B2C65A30}" type="slidenum">
              <a:rPr lang="en-US" altLang="en-US" smtClean="0"/>
              <a:pPr/>
              <a:t>24</a:t>
            </a:fld>
            <a:endParaRPr lang="en-US" altLang="en-US" dirty="0"/>
          </a:p>
        </p:txBody>
      </p:sp>
      <p:pic>
        <p:nvPicPr>
          <p:cNvPr id="7" name="Picture 6">
            <a:extLst>
              <a:ext uri="{FF2B5EF4-FFF2-40B4-BE49-F238E27FC236}">
                <a16:creationId xmlns:a16="http://schemas.microsoft.com/office/drawing/2014/main" id="{1C6066DA-64F6-9A41-8F67-7F1C00B0A46A}"/>
              </a:ext>
            </a:extLst>
          </p:cNvPr>
          <p:cNvPicPr>
            <a:picLocks noChangeAspect="1"/>
          </p:cNvPicPr>
          <p:nvPr/>
        </p:nvPicPr>
        <p:blipFill rotWithShape="1">
          <a:blip r:embed="rId3"/>
          <a:srcRect r="1571"/>
          <a:stretch/>
        </p:blipFill>
        <p:spPr>
          <a:xfrm>
            <a:off x="177450" y="2554693"/>
            <a:ext cx="8789100" cy="3627137"/>
          </a:xfrm>
          <a:prstGeom prst="rect">
            <a:avLst/>
          </a:prstGeom>
          <a:ln w="76200">
            <a:solidFill>
              <a:schemeClr val="tx1"/>
            </a:solidFill>
          </a:ln>
        </p:spPr>
      </p:pic>
    </p:spTree>
    <p:extLst>
      <p:ext uri="{BB962C8B-B14F-4D97-AF65-F5344CB8AC3E}">
        <p14:creationId xmlns:p14="http://schemas.microsoft.com/office/powerpoint/2010/main" val="948696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results</a:t>
            </a:r>
          </a:p>
        </p:txBody>
      </p:sp>
      <p:sp>
        <p:nvSpPr>
          <p:cNvPr id="3" name="Content Placeholder 2"/>
          <p:cNvSpPr>
            <a:spLocks noGrp="1"/>
          </p:cNvSpPr>
          <p:nvPr>
            <p:ph sz="half" idx="1"/>
          </p:nvPr>
        </p:nvSpPr>
        <p:spPr>
          <a:xfrm>
            <a:off x="-22667" y="1735129"/>
            <a:ext cx="8686800" cy="4271962"/>
          </a:xfrm>
        </p:spPr>
        <p:txBody>
          <a:bodyPr>
            <a:normAutofit/>
          </a:bodyPr>
          <a:lstStyle/>
          <a:p>
            <a:pPr lvl="1"/>
            <a:r>
              <a:rPr lang="en-US" sz="2000" dirty="0"/>
              <a:t>Sort results by relevance, times cited, alphabetically, or date of decision by clicking sort by in the top right of your search results page. </a:t>
            </a:r>
          </a:p>
        </p:txBody>
      </p:sp>
      <p:sp>
        <p:nvSpPr>
          <p:cNvPr id="6" name="Slide Number Placeholder 5"/>
          <p:cNvSpPr>
            <a:spLocks noGrp="1"/>
          </p:cNvSpPr>
          <p:nvPr>
            <p:ph type="sldNum" sz="quarter" idx="12"/>
          </p:nvPr>
        </p:nvSpPr>
        <p:spPr/>
        <p:txBody>
          <a:bodyPr/>
          <a:lstStyle/>
          <a:p>
            <a:fld id="{9A59AB2F-D0F4-2F4C-A974-B289B2C65A30}" type="slidenum">
              <a:rPr lang="en-US" altLang="en-US" smtClean="0"/>
              <a:pPr/>
              <a:t>25</a:t>
            </a:fld>
            <a:endParaRPr lang="en-US" altLang="en-US" dirty="0"/>
          </a:p>
        </p:txBody>
      </p:sp>
      <p:pic>
        <p:nvPicPr>
          <p:cNvPr id="8" name="Picture 7">
            <a:extLst>
              <a:ext uri="{FF2B5EF4-FFF2-40B4-BE49-F238E27FC236}">
                <a16:creationId xmlns:a16="http://schemas.microsoft.com/office/drawing/2014/main" id="{DDAC3660-92CF-0445-81FC-03C26590EC39}"/>
              </a:ext>
            </a:extLst>
          </p:cNvPr>
          <p:cNvPicPr>
            <a:picLocks noChangeAspect="1"/>
          </p:cNvPicPr>
          <p:nvPr/>
        </p:nvPicPr>
        <p:blipFill rotWithShape="1">
          <a:blip r:embed="rId2"/>
          <a:srcRect l="-468" r="1"/>
          <a:stretch/>
        </p:blipFill>
        <p:spPr>
          <a:xfrm>
            <a:off x="457200" y="2971800"/>
            <a:ext cx="8191500" cy="3035291"/>
          </a:xfrm>
          <a:prstGeom prst="rect">
            <a:avLst/>
          </a:prstGeom>
          <a:ln w="76200">
            <a:solidFill>
              <a:schemeClr val="tx1"/>
            </a:solidFill>
          </a:ln>
        </p:spPr>
      </p:pic>
    </p:spTree>
    <p:extLst>
      <p:ext uri="{BB962C8B-B14F-4D97-AF65-F5344CB8AC3E}">
        <p14:creationId xmlns:p14="http://schemas.microsoft.com/office/powerpoint/2010/main" val="2572819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8415188" cy="1158873"/>
          </a:xfrm>
        </p:spPr>
        <p:txBody>
          <a:bodyPr/>
          <a:lstStyle/>
          <a:p>
            <a:r>
              <a:rPr lang="en-US"/>
              <a:t>Authority Check</a:t>
            </a:r>
            <a:endParaRPr lang="en-US" dirty="0"/>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26</a:t>
            </a:fld>
            <a:endParaRPr lang="en-US" altLang="en-US" dirty="0"/>
          </a:p>
        </p:txBody>
      </p:sp>
      <p:pic>
        <p:nvPicPr>
          <p:cNvPr id="12" name="Picture 11">
            <a:extLst>
              <a:ext uri="{FF2B5EF4-FFF2-40B4-BE49-F238E27FC236}">
                <a16:creationId xmlns:a16="http://schemas.microsoft.com/office/drawing/2014/main" id="{4322BC9C-DB21-1240-89F7-9A651E4C0BDB}"/>
              </a:ext>
            </a:extLst>
          </p:cNvPr>
          <p:cNvPicPr>
            <a:picLocks noChangeAspect="1"/>
          </p:cNvPicPr>
          <p:nvPr/>
        </p:nvPicPr>
        <p:blipFill>
          <a:blip r:embed="rId3"/>
          <a:stretch>
            <a:fillRect/>
          </a:stretch>
        </p:blipFill>
        <p:spPr>
          <a:xfrm>
            <a:off x="144835" y="2133600"/>
            <a:ext cx="8899003" cy="3429000"/>
          </a:xfrm>
          <a:prstGeom prst="rect">
            <a:avLst/>
          </a:prstGeom>
          <a:ln w="76200">
            <a:solidFill>
              <a:schemeClr val="tx1"/>
            </a:solidFill>
          </a:ln>
        </p:spPr>
      </p:pic>
    </p:spTree>
    <p:extLst>
      <p:ext uri="{BB962C8B-B14F-4D97-AF65-F5344CB8AC3E}">
        <p14:creationId xmlns:p14="http://schemas.microsoft.com/office/powerpoint/2010/main" val="3742507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sz="half" idx="2"/>
          </p:nvPr>
        </p:nvSpPr>
        <p:spPr>
          <a:xfrm>
            <a:off x="152400" y="1828800"/>
            <a:ext cx="8891438" cy="4348162"/>
          </a:xfrm>
        </p:spPr>
        <p:txBody>
          <a:bodyPr>
            <a:normAutofit/>
          </a:bodyPr>
          <a:lstStyle/>
          <a:p>
            <a:r>
              <a:rPr lang="en-US" sz="1800" dirty="0">
                <a:solidFill>
                  <a:schemeClr val="tx1"/>
                </a:solidFill>
              </a:rPr>
              <a:t>Click </a:t>
            </a:r>
            <a:r>
              <a:rPr lang="en-US" sz="1800" u="sng" dirty="0">
                <a:solidFill>
                  <a:schemeClr val="tx1"/>
                </a:solidFill>
              </a:rPr>
              <a:t>browse</a:t>
            </a:r>
            <a:r>
              <a:rPr lang="en-US" sz="1800" dirty="0">
                <a:solidFill>
                  <a:schemeClr val="tx1"/>
                </a:solidFill>
              </a:rPr>
              <a:t> (results page) or </a:t>
            </a:r>
            <a:r>
              <a:rPr lang="en-US" sz="1800" u="sng" dirty="0">
                <a:solidFill>
                  <a:schemeClr val="tx1"/>
                </a:solidFill>
              </a:rPr>
              <a:t>browse libraries</a:t>
            </a:r>
            <a:r>
              <a:rPr lang="en-US" sz="1800" dirty="0">
                <a:solidFill>
                  <a:schemeClr val="tx1"/>
                </a:solidFill>
              </a:rPr>
              <a:t> (main application page) to get to the outline of sources like legislative compilations or treatises. </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27</a:t>
            </a:fld>
            <a:endParaRPr lang="en-US" altLang="en-US" dirty="0"/>
          </a:p>
        </p:txBody>
      </p:sp>
      <p:pic>
        <p:nvPicPr>
          <p:cNvPr id="3" name="Picture 2">
            <a:extLst>
              <a:ext uri="{FF2B5EF4-FFF2-40B4-BE49-F238E27FC236}">
                <a16:creationId xmlns:a16="http://schemas.microsoft.com/office/drawing/2014/main" id="{E9D1F732-103D-F048-9D9E-836A28B6B94F}"/>
              </a:ext>
            </a:extLst>
          </p:cNvPr>
          <p:cNvPicPr>
            <a:picLocks noChangeAspect="1"/>
          </p:cNvPicPr>
          <p:nvPr/>
        </p:nvPicPr>
        <p:blipFill rotWithShape="1">
          <a:blip r:embed="rId3"/>
          <a:srcRect b="23684"/>
          <a:stretch/>
        </p:blipFill>
        <p:spPr>
          <a:xfrm>
            <a:off x="762000" y="2743200"/>
            <a:ext cx="7620000" cy="2915710"/>
          </a:xfrm>
          <a:prstGeom prst="rect">
            <a:avLst/>
          </a:prstGeom>
          <a:ln w="76200">
            <a:solidFill>
              <a:schemeClr val="tx1"/>
            </a:solidFill>
          </a:ln>
        </p:spPr>
      </p:pic>
    </p:spTree>
    <p:extLst>
      <p:ext uri="{BB962C8B-B14F-4D97-AF65-F5344CB8AC3E}">
        <p14:creationId xmlns:p14="http://schemas.microsoft.com/office/powerpoint/2010/main" val="1317400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the Outline</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28</a:t>
            </a:fld>
            <a:endParaRPr lang="en-US" altLang="en-US" dirty="0"/>
          </a:p>
        </p:txBody>
      </p:sp>
      <p:pic>
        <p:nvPicPr>
          <p:cNvPr id="6" name="Picture 5">
            <a:extLst>
              <a:ext uri="{FF2B5EF4-FFF2-40B4-BE49-F238E27FC236}">
                <a16:creationId xmlns:a16="http://schemas.microsoft.com/office/drawing/2014/main" id="{F0340437-80F9-A049-9AEF-A87C418998D4}"/>
              </a:ext>
            </a:extLst>
          </p:cNvPr>
          <p:cNvPicPr>
            <a:picLocks noChangeAspect="1"/>
          </p:cNvPicPr>
          <p:nvPr/>
        </p:nvPicPr>
        <p:blipFill rotWithShape="1">
          <a:blip r:embed="rId2"/>
          <a:srcRect r="1515"/>
          <a:stretch/>
        </p:blipFill>
        <p:spPr>
          <a:xfrm>
            <a:off x="800100" y="1981200"/>
            <a:ext cx="7429500" cy="3782378"/>
          </a:xfrm>
          <a:prstGeom prst="rect">
            <a:avLst/>
          </a:prstGeom>
          <a:ln w="76200">
            <a:solidFill>
              <a:schemeClr val="tx1"/>
            </a:solidFill>
          </a:ln>
        </p:spPr>
      </p:pic>
    </p:spTree>
    <p:extLst>
      <p:ext uri="{BB962C8B-B14F-4D97-AF65-F5344CB8AC3E}">
        <p14:creationId xmlns:p14="http://schemas.microsoft.com/office/powerpoint/2010/main" val="1736984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FC14-4B32-4913-83E0-D442DA310A83}"/>
              </a:ext>
            </a:extLst>
          </p:cNvPr>
          <p:cNvSpPr>
            <a:spLocks noGrp="1"/>
          </p:cNvSpPr>
          <p:nvPr>
            <p:ph type="title"/>
          </p:nvPr>
        </p:nvSpPr>
        <p:spPr/>
        <p:txBody>
          <a:bodyPr/>
          <a:lstStyle/>
          <a:p>
            <a:r>
              <a:rPr lang="en-US" dirty="0"/>
              <a:t>Accessing Annotations</a:t>
            </a:r>
          </a:p>
        </p:txBody>
      </p:sp>
      <p:sp>
        <p:nvSpPr>
          <p:cNvPr id="4" name="Slide Number Placeholder 3">
            <a:extLst>
              <a:ext uri="{FF2B5EF4-FFF2-40B4-BE49-F238E27FC236}">
                <a16:creationId xmlns:a16="http://schemas.microsoft.com/office/drawing/2014/main" id="{6D93B0E2-C075-4F91-A043-BA64B564D8AB}"/>
              </a:ext>
            </a:extLst>
          </p:cNvPr>
          <p:cNvSpPr>
            <a:spLocks noGrp="1"/>
          </p:cNvSpPr>
          <p:nvPr>
            <p:ph type="sldNum" sz="quarter" idx="12"/>
          </p:nvPr>
        </p:nvSpPr>
        <p:spPr/>
        <p:txBody>
          <a:bodyPr/>
          <a:lstStyle/>
          <a:p>
            <a:fld id="{80513C55-799D-034B-A9EE-997A88C1F293}" type="slidenum">
              <a:rPr lang="en-US" altLang="en-US" smtClean="0"/>
              <a:pPr/>
              <a:t>29</a:t>
            </a:fld>
            <a:endParaRPr lang="en-US" altLang="en-US" dirty="0"/>
          </a:p>
        </p:txBody>
      </p:sp>
      <p:pic>
        <p:nvPicPr>
          <p:cNvPr id="7" name="Picture 6">
            <a:extLst>
              <a:ext uri="{FF2B5EF4-FFF2-40B4-BE49-F238E27FC236}">
                <a16:creationId xmlns:a16="http://schemas.microsoft.com/office/drawing/2014/main" id="{2E889F11-FD47-584D-8724-25BC37759F45}"/>
              </a:ext>
            </a:extLst>
          </p:cNvPr>
          <p:cNvPicPr>
            <a:picLocks noChangeAspect="1"/>
          </p:cNvPicPr>
          <p:nvPr/>
        </p:nvPicPr>
        <p:blipFill>
          <a:blip r:embed="rId2"/>
          <a:stretch>
            <a:fillRect/>
          </a:stretch>
        </p:blipFill>
        <p:spPr>
          <a:xfrm>
            <a:off x="99060" y="2063744"/>
            <a:ext cx="8945880" cy="3584586"/>
          </a:xfrm>
          <a:prstGeom prst="rect">
            <a:avLst/>
          </a:prstGeom>
          <a:ln w="76200">
            <a:solidFill>
              <a:schemeClr val="tx1"/>
            </a:solidFill>
          </a:ln>
        </p:spPr>
      </p:pic>
    </p:spTree>
    <p:extLst>
      <p:ext uri="{BB962C8B-B14F-4D97-AF65-F5344CB8AC3E}">
        <p14:creationId xmlns:p14="http://schemas.microsoft.com/office/powerpoint/2010/main" val="680311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in the Fastcase Database?</a:t>
            </a:r>
          </a:p>
        </p:txBody>
      </p:sp>
      <p:sp>
        <p:nvSpPr>
          <p:cNvPr id="4" name="Content Placeholder 3"/>
          <p:cNvSpPr>
            <a:spLocks noGrp="1"/>
          </p:cNvSpPr>
          <p:nvPr>
            <p:ph idx="1"/>
          </p:nvPr>
        </p:nvSpPr>
        <p:spPr>
          <a:xfrm>
            <a:off x="228600" y="1904999"/>
            <a:ext cx="8286750" cy="4271963"/>
          </a:xfrm>
        </p:spPr>
        <p:txBody>
          <a:bodyPr>
            <a:normAutofit fontScale="70000" lnSpcReduction="20000"/>
          </a:bodyPr>
          <a:lstStyle/>
          <a:p>
            <a:endParaRPr lang="en-US" dirty="0"/>
          </a:p>
          <a:p>
            <a:r>
              <a:rPr lang="en-US" dirty="0"/>
              <a:t>Primary Law:</a:t>
            </a:r>
          </a:p>
          <a:p>
            <a:pPr marL="457200" indent="-457200">
              <a:buFont typeface="Arial" panose="020B0604020202020204" pitchFamily="34" charset="0"/>
              <a:buChar char="•"/>
            </a:pPr>
            <a:r>
              <a:rPr lang="en-US" dirty="0">
                <a:solidFill>
                  <a:schemeClr val="tx1"/>
                </a:solidFill>
              </a:rPr>
              <a:t> </a:t>
            </a:r>
            <a:r>
              <a:rPr lang="en-US" sz="2600" dirty="0">
                <a:solidFill>
                  <a:schemeClr val="tx1"/>
                </a:solidFill>
              </a:rPr>
              <a:t>Cases</a:t>
            </a:r>
          </a:p>
          <a:p>
            <a:pPr marL="457200" indent="-457200">
              <a:buFont typeface="Arial" panose="020B0604020202020204" pitchFamily="34" charset="0"/>
              <a:buChar char="•"/>
            </a:pPr>
            <a:r>
              <a:rPr lang="en-US" sz="2600" dirty="0">
                <a:solidFill>
                  <a:schemeClr val="tx1"/>
                </a:solidFill>
              </a:rPr>
              <a:t> Statutes</a:t>
            </a:r>
          </a:p>
          <a:p>
            <a:pPr marL="457200" indent="-457200">
              <a:buFont typeface="Arial" panose="020B0604020202020204" pitchFamily="34" charset="0"/>
              <a:buChar char="•"/>
            </a:pPr>
            <a:r>
              <a:rPr lang="en-US" sz="2600" dirty="0">
                <a:solidFill>
                  <a:schemeClr val="tx1"/>
                </a:solidFill>
              </a:rPr>
              <a:t> Regulations</a:t>
            </a:r>
          </a:p>
          <a:p>
            <a:pPr marL="457200" indent="-457200">
              <a:buFont typeface="Arial" panose="020B0604020202020204" pitchFamily="34" charset="0"/>
              <a:buChar char="•"/>
            </a:pPr>
            <a:r>
              <a:rPr lang="en-US" sz="2600" dirty="0">
                <a:solidFill>
                  <a:schemeClr val="tx1"/>
                </a:solidFill>
              </a:rPr>
              <a:t> Court Rules</a:t>
            </a:r>
          </a:p>
          <a:p>
            <a:pPr marL="457200" indent="-457200">
              <a:buFont typeface="Arial" panose="020B0604020202020204" pitchFamily="34" charset="0"/>
              <a:buChar char="•"/>
            </a:pPr>
            <a:r>
              <a:rPr lang="en-US" sz="2600" dirty="0">
                <a:solidFill>
                  <a:schemeClr val="tx1"/>
                </a:solidFill>
              </a:rPr>
              <a:t> Constitutions</a:t>
            </a:r>
          </a:p>
          <a:p>
            <a:endParaRPr lang="en-US" sz="2600" dirty="0">
              <a:solidFill>
                <a:schemeClr val="tx1"/>
              </a:solidFill>
            </a:endParaRPr>
          </a:p>
          <a:p>
            <a:r>
              <a:rPr lang="en-US" dirty="0"/>
              <a:t>Secondary:</a:t>
            </a:r>
          </a:p>
          <a:p>
            <a:pPr marL="457200" indent="-457200">
              <a:buFont typeface="Arial" panose="020B0604020202020204" pitchFamily="34" charset="0"/>
              <a:buChar char="•"/>
            </a:pPr>
            <a:r>
              <a:rPr lang="en-US" sz="2600" dirty="0">
                <a:solidFill>
                  <a:schemeClr val="tx1"/>
                </a:solidFill>
              </a:rPr>
              <a:t>CLE Books</a:t>
            </a:r>
          </a:p>
          <a:p>
            <a:pPr marL="457200" indent="-457200">
              <a:buFont typeface="Arial" panose="020B0604020202020204" pitchFamily="34" charset="0"/>
              <a:buChar char="•"/>
            </a:pPr>
            <a:r>
              <a:rPr lang="en-US" sz="2600" dirty="0">
                <a:solidFill>
                  <a:schemeClr val="tx1"/>
                </a:solidFill>
              </a:rPr>
              <a:t>Treatises</a:t>
            </a:r>
          </a:p>
          <a:p>
            <a:pPr marL="457200" indent="-457200">
              <a:buFont typeface="Arial" panose="020B0604020202020204" pitchFamily="34" charset="0"/>
              <a:buChar char="•"/>
            </a:pPr>
            <a:r>
              <a:rPr lang="en-US" sz="2600" dirty="0">
                <a:solidFill>
                  <a:schemeClr val="tx1"/>
                </a:solidFill>
              </a:rPr>
              <a:t>HeinOnline Partnership</a:t>
            </a:r>
          </a:p>
          <a:p>
            <a:pPr marL="457200" indent="-457200">
              <a:buFont typeface="Arial" panose="020B0604020202020204" pitchFamily="34" charset="0"/>
              <a:buChar char="•"/>
            </a:pPr>
            <a:r>
              <a:rPr lang="en-US" sz="2600" dirty="0">
                <a:solidFill>
                  <a:schemeClr val="tx1"/>
                </a:solidFill>
              </a:rPr>
              <a:t>Legal Blogs</a:t>
            </a:r>
          </a:p>
        </p:txBody>
      </p:sp>
      <p:sp>
        <p:nvSpPr>
          <p:cNvPr id="6" name="Slide Number Placeholder 5"/>
          <p:cNvSpPr>
            <a:spLocks noGrp="1"/>
          </p:cNvSpPr>
          <p:nvPr>
            <p:ph type="sldNum" sz="quarter" idx="12"/>
          </p:nvPr>
        </p:nvSpPr>
        <p:spPr/>
        <p:txBody>
          <a:bodyPr/>
          <a:lstStyle/>
          <a:p>
            <a:fld id="{80513C55-799D-034B-A9EE-997A88C1F293}" type="slidenum">
              <a:rPr lang="en-US" altLang="en-US" smtClean="0"/>
              <a:pPr/>
              <a:t>3</a:t>
            </a:fld>
            <a:endParaRPr lang="en-US" altLang="en-US" dirty="0"/>
          </a:p>
        </p:txBody>
      </p:sp>
      <p:sp>
        <p:nvSpPr>
          <p:cNvPr id="7" name="TextBox 6"/>
          <p:cNvSpPr txBox="1"/>
          <p:nvPr/>
        </p:nvSpPr>
        <p:spPr>
          <a:xfrm>
            <a:off x="4957425" y="4795708"/>
            <a:ext cx="3957975" cy="1200329"/>
          </a:xfrm>
          <a:prstGeom prst="rect">
            <a:avLst/>
          </a:prstGeom>
          <a:noFill/>
          <a:ln w="76200">
            <a:solidFill>
              <a:schemeClr val="tx1"/>
            </a:solidFill>
          </a:ln>
        </p:spPr>
        <p:txBody>
          <a:bodyPr wrap="square" rtlCol="0">
            <a:spAutoFit/>
          </a:bodyPr>
          <a:lstStyle/>
          <a:p>
            <a:r>
              <a:rPr lang="en-US" dirty="0"/>
              <a:t>Not sure? Check our Scope of Coverage page:  </a:t>
            </a:r>
          </a:p>
          <a:p>
            <a:r>
              <a:rPr lang="en-US" dirty="0"/>
              <a:t> </a:t>
            </a:r>
            <a:r>
              <a:rPr lang="en-US" dirty="0">
                <a:hlinkClick r:id="rId3"/>
              </a:rPr>
              <a:t>https://www.fastcase.com/coverage</a:t>
            </a:r>
            <a:r>
              <a:rPr lang="en-US" dirty="0"/>
              <a:t> </a:t>
            </a:r>
          </a:p>
          <a:p>
            <a:endParaRPr lang="en-US" dirty="0"/>
          </a:p>
        </p:txBody>
      </p:sp>
      <p:pic>
        <p:nvPicPr>
          <p:cNvPr id="8" name="Picture 7">
            <a:extLst>
              <a:ext uri="{FF2B5EF4-FFF2-40B4-BE49-F238E27FC236}">
                <a16:creationId xmlns:a16="http://schemas.microsoft.com/office/drawing/2014/main" id="{FF5A2B7F-BEB8-4315-93AA-4F0E445CA918}"/>
              </a:ext>
            </a:extLst>
          </p:cNvPr>
          <p:cNvPicPr>
            <a:picLocks noChangeAspect="1"/>
          </p:cNvPicPr>
          <p:nvPr/>
        </p:nvPicPr>
        <p:blipFill>
          <a:blip r:embed="rId4"/>
          <a:stretch>
            <a:fillRect/>
          </a:stretch>
        </p:blipFill>
        <p:spPr>
          <a:xfrm>
            <a:off x="3784845" y="1990274"/>
            <a:ext cx="4778129" cy="2342675"/>
          </a:xfrm>
          <a:prstGeom prst="rect">
            <a:avLst/>
          </a:prstGeom>
          <a:ln w="76200">
            <a:solidFill>
              <a:schemeClr val="tx1"/>
            </a:solidFill>
          </a:ln>
        </p:spPr>
      </p:pic>
    </p:spTree>
    <p:extLst>
      <p:ext uri="{BB962C8B-B14F-4D97-AF65-F5344CB8AC3E}">
        <p14:creationId xmlns:p14="http://schemas.microsoft.com/office/powerpoint/2010/main" val="422859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a:spLocks noGrp="1"/>
          </p:cNvSpPr>
          <p:nvPr>
            <p:ph type="title"/>
          </p:nvPr>
        </p:nvSpPr>
        <p:spPr/>
        <p:txBody>
          <a:bodyPr/>
          <a:lstStyle/>
          <a:p>
            <a:r>
              <a:rPr lang="en-US" dirty="0"/>
              <a:t>Customer Support</a:t>
            </a:r>
          </a:p>
        </p:txBody>
      </p:sp>
      <p:sp>
        <p:nvSpPr>
          <p:cNvPr id="3" name="Content Placeholder 2"/>
          <p:cNvSpPr>
            <a:spLocks noGrp="1"/>
          </p:cNvSpPr>
          <p:nvPr>
            <p:ph idx="1"/>
          </p:nvPr>
        </p:nvSpPr>
        <p:spPr>
          <a:xfrm>
            <a:off x="628650" y="2226469"/>
            <a:ext cx="7886700" cy="755270"/>
          </a:xfrm>
        </p:spPr>
        <p:txBody>
          <a:bodyPr>
            <a:normAutofit fontScale="92500"/>
          </a:bodyPr>
          <a:lstStyle/>
          <a:p>
            <a:pPr algn="ctr"/>
            <a:r>
              <a:rPr lang="en-US" dirty="0"/>
              <a:t>8am – 9pm EST Monday – Friday, except holidays</a:t>
            </a:r>
          </a:p>
        </p:txBody>
      </p:sp>
      <p:sp>
        <p:nvSpPr>
          <p:cNvPr id="19" name="Rectangle 18"/>
          <p:cNvSpPr/>
          <p:nvPr/>
        </p:nvSpPr>
        <p:spPr>
          <a:xfrm>
            <a:off x="409990" y="2802835"/>
            <a:ext cx="2325756" cy="2325756"/>
          </a:xfrm>
          <a:prstGeom prst="rect">
            <a:avLst/>
          </a:prstGeom>
          <a:solidFill>
            <a:srgbClr val="45454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Phone: </a:t>
            </a:r>
          </a:p>
          <a:p>
            <a:pPr algn="ctr"/>
            <a:endParaRPr lang="en-US" dirty="0"/>
          </a:p>
          <a:p>
            <a:pPr algn="ctr"/>
            <a:r>
              <a:rPr lang="en-US" dirty="0"/>
              <a:t>1-866-773-2782</a:t>
            </a:r>
          </a:p>
        </p:txBody>
      </p:sp>
      <p:sp>
        <p:nvSpPr>
          <p:cNvPr id="20" name="Rectangle 19"/>
          <p:cNvSpPr/>
          <p:nvPr/>
        </p:nvSpPr>
        <p:spPr>
          <a:xfrm>
            <a:off x="3352800" y="2802835"/>
            <a:ext cx="2325756" cy="2325756"/>
          </a:xfrm>
          <a:prstGeom prst="rect">
            <a:avLst/>
          </a:prstGeom>
          <a:solidFill>
            <a:srgbClr val="45454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Email:</a:t>
            </a:r>
          </a:p>
          <a:p>
            <a:pPr algn="ctr"/>
            <a:r>
              <a:rPr lang="en-US" dirty="0"/>
              <a:t> </a:t>
            </a:r>
          </a:p>
          <a:p>
            <a:pPr algn="ctr"/>
            <a:r>
              <a:rPr lang="en-US" dirty="0" err="1">
                <a:solidFill>
                  <a:schemeClr val="bg1"/>
                </a:solidFill>
                <a:hlinkClick r:id="rId3">
                  <a:extLst>
                    <a:ext uri="{A12FA001-AC4F-418D-AE19-62706E023703}">
                      <ahyp:hlinkClr xmlns:ahyp="http://schemas.microsoft.com/office/drawing/2018/hyperlinkcolor" val="tx"/>
                    </a:ext>
                  </a:extLst>
                </a:hlinkClick>
              </a:rPr>
              <a:t>support@fastcase.com</a:t>
            </a:r>
            <a:endParaRPr lang="en-US" dirty="0">
              <a:solidFill>
                <a:schemeClr val="bg1"/>
              </a:solidFill>
            </a:endParaRPr>
          </a:p>
        </p:txBody>
      </p:sp>
      <p:sp>
        <p:nvSpPr>
          <p:cNvPr id="21" name="Rectangle 20"/>
          <p:cNvSpPr/>
          <p:nvPr/>
        </p:nvSpPr>
        <p:spPr>
          <a:xfrm>
            <a:off x="6408254" y="2802835"/>
            <a:ext cx="2325756" cy="2325756"/>
          </a:xfrm>
          <a:prstGeom prst="rect">
            <a:avLst/>
          </a:prstGeom>
          <a:solidFill>
            <a:srgbClr val="45454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en-US" dirty="0"/>
              <a:t>Chat:</a:t>
            </a:r>
          </a:p>
          <a:p>
            <a:pPr algn="ctr"/>
            <a:endParaRPr lang="en-US" dirty="0"/>
          </a:p>
          <a:p>
            <a:pPr algn="ctr"/>
            <a:r>
              <a:rPr lang="en-US" dirty="0"/>
              <a:t>Bottom Right of the Application. Look for the “chat” tab. </a:t>
            </a:r>
          </a:p>
        </p:txBody>
      </p:sp>
    </p:spTree>
    <p:extLst>
      <p:ext uri="{BB962C8B-B14F-4D97-AF65-F5344CB8AC3E}">
        <p14:creationId xmlns:p14="http://schemas.microsoft.com/office/powerpoint/2010/main" val="2022361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LexBlog Integration</a:t>
            </a:r>
          </a:p>
        </p:txBody>
      </p:sp>
      <p:sp>
        <p:nvSpPr>
          <p:cNvPr id="4" name="Content Placeholder 3"/>
          <p:cNvSpPr>
            <a:spLocks noGrp="1"/>
          </p:cNvSpPr>
          <p:nvPr>
            <p:ph sz="half" idx="2"/>
          </p:nvPr>
        </p:nvSpPr>
        <p:spPr>
          <a:xfrm>
            <a:off x="304800" y="4267200"/>
            <a:ext cx="8210550" cy="1909762"/>
          </a:xfrm>
        </p:spPr>
        <p:txBody>
          <a:bodyPr>
            <a:noAutofit/>
          </a:bodyPr>
          <a:lstStyle/>
          <a:p>
            <a:endParaRPr lang="en-US" sz="1800" dirty="0"/>
          </a:p>
          <a:p>
            <a:endParaRPr lang="en-US" sz="1800" dirty="0"/>
          </a:p>
          <a:p>
            <a:endParaRPr lang="en-US" sz="1800" dirty="0"/>
          </a:p>
          <a:p>
            <a:endParaRPr lang="en-US" sz="1600" i="1" dirty="0">
              <a:solidFill>
                <a:schemeClr val="tx1"/>
              </a:solidFill>
            </a:endParaRPr>
          </a:p>
          <a:p>
            <a:r>
              <a:rPr lang="en-US" sz="1600" i="1" dirty="0">
                <a:solidFill>
                  <a:schemeClr val="tx1"/>
                </a:solidFill>
              </a:rPr>
              <a:t>“The LexBlog network is a platform for some of the nation’s leading experts in law to report and synthesize legal news and developments. And the collection of every day’s LexBlog posts reads like the most compelling legal newspaper in America.”</a:t>
            </a:r>
          </a:p>
          <a:p>
            <a:r>
              <a:rPr lang="en-US" sz="1600" i="1" dirty="0">
                <a:solidFill>
                  <a:schemeClr val="tx1"/>
                </a:solidFill>
              </a:rPr>
              <a:t>	</a:t>
            </a:r>
            <a:r>
              <a:rPr lang="en-US" sz="1600" dirty="0">
                <a:solidFill>
                  <a:schemeClr val="tx1"/>
                </a:solidFill>
              </a:rPr>
              <a:t>Ed Walters, CEO of Fastcase</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4</a:t>
            </a:fld>
            <a:endParaRPr lang="en-US" altLang="en-US" dirty="0"/>
          </a:p>
        </p:txBody>
      </p:sp>
      <p:pic>
        <p:nvPicPr>
          <p:cNvPr id="8" name="Picture 7">
            <a:extLst>
              <a:ext uri="{FF2B5EF4-FFF2-40B4-BE49-F238E27FC236}">
                <a16:creationId xmlns:a16="http://schemas.microsoft.com/office/drawing/2014/main" id="{15908C00-458F-004E-A46B-BEF6824223C5}"/>
              </a:ext>
            </a:extLst>
          </p:cNvPr>
          <p:cNvPicPr>
            <a:picLocks noChangeAspect="1"/>
          </p:cNvPicPr>
          <p:nvPr/>
        </p:nvPicPr>
        <p:blipFill rotWithShape="1">
          <a:blip r:embed="rId3"/>
          <a:srcRect l="10176" r="13508"/>
          <a:stretch/>
        </p:blipFill>
        <p:spPr>
          <a:xfrm>
            <a:off x="1524000" y="1954852"/>
            <a:ext cx="6202866" cy="3390900"/>
          </a:xfrm>
          <a:prstGeom prst="rect">
            <a:avLst/>
          </a:prstGeom>
          <a:ln w="76200">
            <a:solidFill>
              <a:schemeClr val="tx1"/>
            </a:solidFill>
          </a:ln>
        </p:spPr>
      </p:pic>
    </p:spTree>
    <p:extLst>
      <p:ext uri="{BB962C8B-B14F-4D97-AF65-F5344CB8AC3E}">
        <p14:creationId xmlns:p14="http://schemas.microsoft.com/office/powerpoint/2010/main" val="3848791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Page</a:t>
            </a:r>
          </a:p>
        </p:txBody>
      </p:sp>
      <p:sp>
        <p:nvSpPr>
          <p:cNvPr id="4" name="Slide Number Placeholder 3"/>
          <p:cNvSpPr>
            <a:spLocks noGrp="1"/>
          </p:cNvSpPr>
          <p:nvPr>
            <p:ph type="sldNum" sz="quarter" idx="12"/>
          </p:nvPr>
        </p:nvSpPr>
        <p:spPr/>
        <p:txBody>
          <a:bodyPr/>
          <a:lstStyle/>
          <a:p>
            <a:fld id="{80513C55-799D-034B-A9EE-997A88C1F293}" type="slidenum">
              <a:rPr lang="en-US" altLang="en-US" smtClean="0"/>
              <a:pPr/>
              <a:t>5</a:t>
            </a:fld>
            <a:endParaRPr lang="en-US" altLang="en-US" dirty="0"/>
          </a:p>
        </p:txBody>
      </p:sp>
      <p:pic>
        <p:nvPicPr>
          <p:cNvPr id="7" name="Content Placeholder 6">
            <a:extLst>
              <a:ext uri="{FF2B5EF4-FFF2-40B4-BE49-F238E27FC236}">
                <a16:creationId xmlns:a16="http://schemas.microsoft.com/office/drawing/2014/main" id="{0A0065AC-5933-44F9-B01B-CCA04B6EA5EC}"/>
              </a:ext>
            </a:extLst>
          </p:cNvPr>
          <p:cNvPicPr>
            <a:picLocks noGrp="1" noChangeAspect="1"/>
          </p:cNvPicPr>
          <p:nvPr>
            <p:ph idx="1"/>
          </p:nvPr>
        </p:nvPicPr>
        <p:blipFill>
          <a:blip r:embed="rId3"/>
          <a:stretch>
            <a:fillRect/>
          </a:stretch>
        </p:blipFill>
        <p:spPr>
          <a:xfrm>
            <a:off x="955737" y="1825625"/>
            <a:ext cx="7232525" cy="4351338"/>
          </a:xfrm>
          <a:prstGeom prst="rect">
            <a:avLst/>
          </a:prstGeom>
          <a:ln w="76200">
            <a:solidFill>
              <a:schemeClr val="tx1"/>
            </a:solidFill>
          </a:ln>
        </p:spPr>
      </p:pic>
    </p:spTree>
    <p:extLst>
      <p:ext uri="{BB962C8B-B14F-4D97-AF65-F5344CB8AC3E}">
        <p14:creationId xmlns:p14="http://schemas.microsoft.com/office/powerpoint/2010/main" val="1225078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9613"/>
            <a:ext cx="7886700" cy="1325563"/>
          </a:xfrm>
        </p:spPr>
        <p:txBody>
          <a:bodyPr>
            <a:normAutofit fontScale="90000"/>
          </a:bodyPr>
          <a:lstStyle/>
          <a:p>
            <a:br>
              <a:rPr lang="en-US" dirty="0"/>
            </a:br>
            <a:r>
              <a:rPr lang="en-US" dirty="0"/>
              <a:t>Fastcase Blog</a:t>
            </a:r>
            <a:br>
              <a:rPr lang="en-US" dirty="0"/>
            </a:br>
            <a:endParaRPr lang="en-US" dirty="0"/>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6</a:t>
            </a:fld>
            <a:endParaRPr lang="en-US" altLang="en-US" dirty="0"/>
          </a:p>
        </p:txBody>
      </p:sp>
      <p:sp>
        <p:nvSpPr>
          <p:cNvPr id="9" name="TextBox 8"/>
          <p:cNvSpPr txBox="1"/>
          <p:nvPr/>
        </p:nvSpPr>
        <p:spPr>
          <a:xfrm>
            <a:off x="152400" y="1755415"/>
            <a:ext cx="8610600" cy="646331"/>
          </a:xfrm>
          <a:prstGeom prst="rect">
            <a:avLst/>
          </a:prstGeom>
          <a:noFill/>
        </p:spPr>
        <p:txBody>
          <a:bodyPr wrap="square" rtlCol="0">
            <a:spAutoFit/>
          </a:bodyPr>
          <a:lstStyle/>
          <a:p>
            <a:r>
              <a:rPr lang="en-US" dirty="0"/>
              <a:t>Stay Up-To-Date on all Things Fastcase, Docket Alarm, Next Chapter, Law Street Media, and more. Find the blog below the search bar. </a:t>
            </a:r>
          </a:p>
        </p:txBody>
      </p:sp>
      <p:pic>
        <p:nvPicPr>
          <p:cNvPr id="7" name="Picture 6">
            <a:extLst>
              <a:ext uri="{FF2B5EF4-FFF2-40B4-BE49-F238E27FC236}">
                <a16:creationId xmlns:a16="http://schemas.microsoft.com/office/drawing/2014/main" id="{DA0B8AAF-E8C0-814D-ADDB-E6BD1D0D88A9}"/>
              </a:ext>
            </a:extLst>
          </p:cNvPr>
          <p:cNvPicPr>
            <a:picLocks noChangeAspect="1"/>
          </p:cNvPicPr>
          <p:nvPr/>
        </p:nvPicPr>
        <p:blipFill rotWithShape="1">
          <a:blip r:embed="rId3"/>
          <a:srcRect l="2053" t="2680" r="2149"/>
          <a:stretch/>
        </p:blipFill>
        <p:spPr>
          <a:xfrm>
            <a:off x="304800" y="2550060"/>
            <a:ext cx="7010400" cy="4073627"/>
          </a:xfrm>
          <a:prstGeom prst="rect">
            <a:avLst/>
          </a:prstGeom>
          <a:ln w="76200">
            <a:solidFill>
              <a:schemeClr val="tx1"/>
            </a:solidFill>
          </a:ln>
        </p:spPr>
      </p:pic>
    </p:spTree>
    <p:extLst>
      <p:ext uri="{BB962C8B-B14F-4D97-AF65-F5344CB8AC3E}">
        <p14:creationId xmlns:p14="http://schemas.microsoft.com/office/powerpoint/2010/main" val="735817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4FD-A6C2-6C4E-95D3-4C9D44B33DA9}"/>
              </a:ext>
            </a:extLst>
          </p:cNvPr>
          <p:cNvSpPr>
            <a:spLocks noGrp="1"/>
          </p:cNvSpPr>
          <p:nvPr>
            <p:ph type="title"/>
          </p:nvPr>
        </p:nvSpPr>
        <p:spPr/>
        <p:txBody>
          <a:bodyPr/>
          <a:lstStyle/>
          <a:p>
            <a:r>
              <a:rPr lang="en-US" dirty="0"/>
              <a:t>Help and Support Materials</a:t>
            </a:r>
          </a:p>
        </p:txBody>
      </p:sp>
      <p:sp>
        <p:nvSpPr>
          <p:cNvPr id="5" name="Slide Number Placeholder 4">
            <a:extLst>
              <a:ext uri="{FF2B5EF4-FFF2-40B4-BE49-F238E27FC236}">
                <a16:creationId xmlns:a16="http://schemas.microsoft.com/office/drawing/2014/main" id="{44D4CEB9-2A50-6948-A421-C810FF85B2D1}"/>
              </a:ext>
            </a:extLst>
          </p:cNvPr>
          <p:cNvSpPr>
            <a:spLocks noGrp="1"/>
          </p:cNvSpPr>
          <p:nvPr>
            <p:ph type="sldNum" sz="quarter" idx="12"/>
          </p:nvPr>
        </p:nvSpPr>
        <p:spPr/>
        <p:txBody>
          <a:bodyPr/>
          <a:lstStyle/>
          <a:p>
            <a:fld id="{9A59AB2F-D0F4-2F4C-A974-B289B2C65A30}" type="slidenum">
              <a:rPr lang="en-US" altLang="en-US" smtClean="0"/>
              <a:pPr/>
              <a:t>7</a:t>
            </a:fld>
            <a:endParaRPr lang="en-US" altLang="en-US" dirty="0"/>
          </a:p>
        </p:txBody>
      </p:sp>
      <p:pic>
        <p:nvPicPr>
          <p:cNvPr id="7" name="Picture 6">
            <a:extLst>
              <a:ext uri="{FF2B5EF4-FFF2-40B4-BE49-F238E27FC236}">
                <a16:creationId xmlns:a16="http://schemas.microsoft.com/office/drawing/2014/main" id="{A6561F54-4811-624E-AD3C-536B2877B4A4}"/>
              </a:ext>
            </a:extLst>
          </p:cNvPr>
          <p:cNvPicPr>
            <a:picLocks noChangeAspect="1"/>
          </p:cNvPicPr>
          <p:nvPr/>
        </p:nvPicPr>
        <p:blipFill>
          <a:blip r:embed="rId2"/>
          <a:stretch>
            <a:fillRect/>
          </a:stretch>
        </p:blipFill>
        <p:spPr>
          <a:xfrm>
            <a:off x="90516" y="2068326"/>
            <a:ext cx="6681638" cy="4372799"/>
          </a:xfrm>
          <a:prstGeom prst="rect">
            <a:avLst/>
          </a:prstGeom>
        </p:spPr>
      </p:pic>
      <p:sp>
        <p:nvSpPr>
          <p:cNvPr id="8" name="TextBox 7">
            <a:extLst>
              <a:ext uri="{FF2B5EF4-FFF2-40B4-BE49-F238E27FC236}">
                <a16:creationId xmlns:a16="http://schemas.microsoft.com/office/drawing/2014/main" id="{A872276A-7F62-B744-AB6D-A2218EE5A9E5}"/>
              </a:ext>
            </a:extLst>
          </p:cNvPr>
          <p:cNvSpPr txBox="1"/>
          <p:nvPr/>
        </p:nvSpPr>
        <p:spPr>
          <a:xfrm>
            <a:off x="7086600" y="2209800"/>
            <a:ext cx="1828800" cy="3139321"/>
          </a:xfrm>
          <a:prstGeom prst="rect">
            <a:avLst/>
          </a:prstGeom>
          <a:noFill/>
        </p:spPr>
        <p:txBody>
          <a:bodyPr wrap="square" rtlCol="0">
            <a:spAutoFit/>
          </a:bodyPr>
          <a:lstStyle/>
          <a:p>
            <a:r>
              <a:rPr lang="en-US" dirty="0"/>
              <a:t>Find written user guides, training videos, tutorial webinars and more…</a:t>
            </a:r>
          </a:p>
          <a:p>
            <a:endParaRPr lang="en-US" dirty="0"/>
          </a:p>
          <a:p>
            <a:r>
              <a:rPr lang="en-US" dirty="0"/>
              <a:t>Click the “question mark inside of a circle” icon in the top right. </a:t>
            </a:r>
          </a:p>
        </p:txBody>
      </p:sp>
    </p:spTree>
    <p:extLst>
      <p:ext uri="{BB962C8B-B14F-4D97-AF65-F5344CB8AC3E}">
        <p14:creationId xmlns:p14="http://schemas.microsoft.com/office/powerpoint/2010/main" val="1126376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4" name="Content Placeholder 3"/>
          <p:cNvSpPr>
            <a:spLocks noGrp="1"/>
          </p:cNvSpPr>
          <p:nvPr>
            <p:ph sz="half" idx="2"/>
          </p:nvPr>
        </p:nvSpPr>
        <p:spPr>
          <a:xfrm>
            <a:off x="228600" y="5678633"/>
            <a:ext cx="7886700" cy="685801"/>
          </a:xfrm>
        </p:spPr>
        <p:txBody>
          <a:bodyPr>
            <a:normAutofit/>
          </a:bodyPr>
          <a:lstStyle/>
          <a:p>
            <a:r>
              <a:rPr lang="en-US" sz="2000" dirty="0">
                <a:solidFill>
                  <a:schemeClr val="tx1"/>
                </a:solidFill>
              </a:rPr>
              <a:t>See your recent search history and your recent documents all in one place with no expiration date for said history. </a:t>
            </a:r>
          </a:p>
        </p:txBody>
      </p:sp>
      <p:sp>
        <p:nvSpPr>
          <p:cNvPr id="5" name="Slide Number Placeholder 4"/>
          <p:cNvSpPr>
            <a:spLocks noGrp="1"/>
          </p:cNvSpPr>
          <p:nvPr>
            <p:ph type="sldNum" sz="quarter" idx="12"/>
          </p:nvPr>
        </p:nvSpPr>
        <p:spPr/>
        <p:txBody>
          <a:bodyPr/>
          <a:lstStyle/>
          <a:p>
            <a:fld id="{9A59AB2F-D0F4-2F4C-A974-B289B2C65A30}" type="slidenum">
              <a:rPr lang="en-US" altLang="en-US" smtClean="0"/>
              <a:pPr/>
              <a:t>8</a:t>
            </a:fld>
            <a:endParaRPr lang="en-US" altLang="en-US" dirty="0"/>
          </a:p>
        </p:txBody>
      </p:sp>
      <p:pic>
        <p:nvPicPr>
          <p:cNvPr id="9" name="Picture 8">
            <a:extLst>
              <a:ext uri="{FF2B5EF4-FFF2-40B4-BE49-F238E27FC236}">
                <a16:creationId xmlns:a16="http://schemas.microsoft.com/office/drawing/2014/main" id="{7F4720A4-585D-9845-B1E2-4424C51308CE}"/>
              </a:ext>
            </a:extLst>
          </p:cNvPr>
          <p:cNvPicPr>
            <a:picLocks noChangeAspect="1"/>
          </p:cNvPicPr>
          <p:nvPr/>
        </p:nvPicPr>
        <p:blipFill>
          <a:blip r:embed="rId2"/>
          <a:stretch>
            <a:fillRect/>
          </a:stretch>
        </p:blipFill>
        <p:spPr>
          <a:xfrm>
            <a:off x="228600" y="1981200"/>
            <a:ext cx="8731170" cy="3369813"/>
          </a:xfrm>
          <a:prstGeom prst="rect">
            <a:avLst/>
          </a:prstGeom>
          <a:ln w="76200">
            <a:solidFill>
              <a:schemeClr val="tx1"/>
            </a:solidFill>
          </a:ln>
        </p:spPr>
      </p:pic>
    </p:spTree>
    <p:extLst>
      <p:ext uri="{BB962C8B-B14F-4D97-AF65-F5344CB8AC3E}">
        <p14:creationId xmlns:p14="http://schemas.microsoft.com/office/powerpoint/2010/main" val="485104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Bookmarks</a:t>
            </a:r>
          </a:p>
        </p:txBody>
      </p:sp>
      <p:sp>
        <p:nvSpPr>
          <p:cNvPr id="3" name="Content Placeholder 2"/>
          <p:cNvSpPr>
            <a:spLocks noGrp="1"/>
          </p:cNvSpPr>
          <p:nvPr>
            <p:ph sz="half" idx="1"/>
          </p:nvPr>
        </p:nvSpPr>
        <p:spPr>
          <a:xfrm>
            <a:off x="228600" y="1825625"/>
            <a:ext cx="8815238" cy="765175"/>
          </a:xfrm>
        </p:spPr>
        <p:txBody>
          <a:bodyPr>
            <a:normAutofit/>
          </a:bodyPr>
          <a:lstStyle/>
          <a:p>
            <a:pPr lvl="1"/>
            <a:r>
              <a:rPr lang="en-US" sz="1600" dirty="0"/>
              <a:t>Adding a document to bookmarks allows you to easily find it later</a:t>
            </a:r>
          </a:p>
        </p:txBody>
      </p:sp>
      <p:sp>
        <p:nvSpPr>
          <p:cNvPr id="6" name="Slide Number Placeholder 5"/>
          <p:cNvSpPr>
            <a:spLocks noGrp="1"/>
          </p:cNvSpPr>
          <p:nvPr>
            <p:ph type="sldNum" sz="quarter" idx="12"/>
          </p:nvPr>
        </p:nvSpPr>
        <p:spPr/>
        <p:txBody>
          <a:bodyPr/>
          <a:lstStyle/>
          <a:p>
            <a:fld id="{9A59AB2F-D0F4-2F4C-A974-B289B2C65A30}" type="slidenum">
              <a:rPr lang="en-US" altLang="en-US" smtClean="0"/>
              <a:pPr/>
              <a:t>9</a:t>
            </a:fld>
            <a:endParaRPr lang="en-US" altLang="en-US" dirty="0"/>
          </a:p>
        </p:txBody>
      </p:sp>
      <p:pic>
        <p:nvPicPr>
          <p:cNvPr id="8" name="Picture 7">
            <a:extLst>
              <a:ext uri="{FF2B5EF4-FFF2-40B4-BE49-F238E27FC236}">
                <a16:creationId xmlns:a16="http://schemas.microsoft.com/office/drawing/2014/main" id="{C874A78A-F7BE-E44E-80D1-190AE5FFF7B0}"/>
              </a:ext>
            </a:extLst>
          </p:cNvPr>
          <p:cNvPicPr>
            <a:picLocks noChangeAspect="1"/>
          </p:cNvPicPr>
          <p:nvPr/>
        </p:nvPicPr>
        <p:blipFill>
          <a:blip r:embed="rId3"/>
          <a:stretch>
            <a:fillRect/>
          </a:stretch>
        </p:blipFill>
        <p:spPr>
          <a:xfrm>
            <a:off x="278604" y="2306255"/>
            <a:ext cx="8624256" cy="3225867"/>
          </a:xfrm>
          <a:prstGeom prst="rect">
            <a:avLst/>
          </a:prstGeom>
          <a:ln w="76200">
            <a:solidFill>
              <a:schemeClr val="tx1"/>
            </a:solidFill>
          </a:ln>
        </p:spPr>
      </p:pic>
      <p:pic>
        <p:nvPicPr>
          <p:cNvPr id="9" name="Picture 8">
            <a:extLst>
              <a:ext uri="{FF2B5EF4-FFF2-40B4-BE49-F238E27FC236}">
                <a16:creationId xmlns:a16="http://schemas.microsoft.com/office/drawing/2014/main" id="{C9936FC0-EF18-E44D-96CB-2AEA2018E6F8}"/>
              </a:ext>
            </a:extLst>
          </p:cNvPr>
          <p:cNvPicPr>
            <a:picLocks noChangeAspect="1"/>
          </p:cNvPicPr>
          <p:nvPr/>
        </p:nvPicPr>
        <p:blipFill>
          <a:blip r:embed="rId4"/>
          <a:stretch>
            <a:fillRect/>
          </a:stretch>
        </p:blipFill>
        <p:spPr>
          <a:xfrm>
            <a:off x="405115" y="5878974"/>
            <a:ext cx="6951715" cy="753036"/>
          </a:xfrm>
          <a:prstGeom prst="rect">
            <a:avLst/>
          </a:prstGeom>
          <a:ln w="76200">
            <a:solidFill>
              <a:schemeClr val="tx1"/>
            </a:solidFill>
          </a:ln>
        </p:spPr>
      </p:pic>
    </p:spTree>
    <p:extLst>
      <p:ext uri="{BB962C8B-B14F-4D97-AF65-F5344CB8AC3E}">
        <p14:creationId xmlns:p14="http://schemas.microsoft.com/office/powerpoint/2010/main" val="450607983"/>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9284</TotalTime>
  <Words>2899</Words>
  <Application>Microsoft Macintosh PowerPoint</Application>
  <PresentationFormat>On-screen Show (4:3)</PresentationFormat>
  <Paragraphs>199</Paragraphs>
  <Slides>30</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Helvetica Neue</vt:lpstr>
      <vt:lpstr>Wingdings</vt:lpstr>
      <vt:lpstr>Default Design</vt:lpstr>
      <vt:lpstr>Introduction to Fastcase 7</vt:lpstr>
      <vt:lpstr>Streamlined Login</vt:lpstr>
      <vt:lpstr>What’s in the Fastcase Database?</vt:lpstr>
      <vt:lpstr>LexBlog Integration</vt:lpstr>
      <vt:lpstr>Start Page</vt:lpstr>
      <vt:lpstr> Fastcase Blog </vt:lpstr>
      <vt:lpstr>Help and Support Materials</vt:lpstr>
      <vt:lpstr>History</vt:lpstr>
      <vt:lpstr>Bookmarks</vt:lpstr>
      <vt:lpstr>Caselaw Alerts: Get Emails About New Cases Meeting Search Specifications</vt:lpstr>
      <vt:lpstr>Type-ahead</vt:lpstr>
      <vt:lpstr>Natural Language Searching</vt:lpstr>
      <vt:lpstr>Boolean search</vt:lpstr>
      <vt:lpstr>Search results page</vt:lpstr>
      <vt:lpstr>Filtering One’s Search</vt:lpstr>
      <vt:lpstr>Suggested Terms</vt:lpstr>
      <vt:lpstr>Interactive Timeline</vt:lpstr>
      <vt:lpstr>Navigating your results/documents</vt:lpstr>
      <vt:lpstr>Exporting Documents in FC7</vt:lpstr>
      <vt:lpstr>Export Queue</vt:lpstr>
      <vt:lpstr>Email a colleague</vt:lpstr>
      <vt:lpstr>Public Links</vt:lpstr>
      <vt:lpstr>Search Options</vt:lpstr>
      <vt:lpstr>Relevance Customization</vt:lpstr>
      <vt:lpstr>Sorting results</vt:lpstr>
      <vt:lpstr>Authority Check</vt:lpstr>
      <vt:lpstr>Outline</vt:lpstr>
      <vt:lpstr>Navigating the Outline</vt:lpstr>
      <vt:lpstr>Accessing Annotations</vt:lpstr>
      <vt:lpstr>Customer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Legal Research on Fastcase 7</dc:title>
  <dc:creator>Tiffany Hickman</dc:creator>
  <cp:lastModifiedBy>Kenneth Strickland</cp:lastModifiedBy>
  <cp:revision>115</cp:revision>
  <cp:lastPrinted>2018-11-06T15:05:37Z</cp:lastPrinted>
  <dcterms:created xsi:type="dcterms:W3CDTF">2016-05-09T21:11:36Z</dcterms:created>
  <dcterms:modified xsi:type="dcterms:W3CDTF">2021-01-19T04:35:33Z</dcterms:modified>
</cp:coreProperties>
</file>